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83"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Open Sans" panose="020B060603050402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5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BBA-4E2C-365A-1405-2075470B3FF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D62C9A58-6BEA-99D1-9951-B00D04D193F5}"/>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2BC247-4FD1-7824-8099-9E91805AADC3}"/>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5" name="Footer Placeholder 4">
            <a:extLst>
              <a:ext uri="{FF2B5EF4-FFF2-40B4-BE49-F238E27FC236}">
                <a16:creationId xmlns:a16="http://schemas.microsoft.com/office/drawing/2014/main" id="{680CF258-3FAA-B1CC-8ED8-B45A78E5F5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E4DBF4-81B5-E01C-8403-1C5C494D6B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87357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6E75-E63F-B147-5500-EE68BA70B3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010255-FC7B-39A5-D3F8-6F89761BC5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94C95E-480B-49A1-9423-982E14E81321}"/>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5" name="Footer Placeholder 4">
            <a:extLst>
              <a:ext uri="{FF2B5EF4-FFF2-40B4-BE49-F238E27FC236}">
                <a16:creationId xmlns:a16="http://schemas.microsoft.com/office/drawing/2014/main" id="{D39058E6-103F-7328-D3C9-611BDE2B0C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16B90D-2558-12F7-587F-5A9B33F8B0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28556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EDA76-055D-FEE9-8EF1-307AE06403D6}"/>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8A1959-BD7B-658C-C044-39D27C04A6B6}"/>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1EBB8F-E157-57D5-4A14-82E3723BF92C}"/>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5" name="Footer Placeholder 4">
            <a:extLst>
              <a:ext uri="{FF2B5EF4-FFF2-40B4-BE49-F238E27FC236}">
                <a16:creationId xmlns:a16="http://schemas.microsoft.com/office/drawing/2014/main" id="{95978C3B-9A4B-228D-2B83-FDCC7B9348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CD4EE9-E430-E07E-2295-EBFAE7B240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0901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051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05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72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569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260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607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8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37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D3E4-2AA5-FC0C-9BBB-793AC7EDD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4319E6-EA55-C081-03A2-71AC95C7C9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2B3286-0A68-38A3-4D3D-F298A0845AA4}"/>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5" name="Footer Placeholder 4">
            <a:extLst>
              <a:ext uri="{FF2B5EF4-FFF2-40B4-BE49-F238E27FC236}">
                <a16:creationId xmlns:a16="http://schemas.microsoft.com/office/drawing/2014/main" id="{9F79D238-4BF3-1234-B21F-05CE45220A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E2A74B-4534-1661-0B55-7399A8E313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0934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B4E5-DC0F-DC2C-0A2F-94FDBC02E93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FA9AD9-5A10-B4EC-BCDB-B2DE45E8825C}"/>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AB405-44F2-DC98-51AB-05DD5D751C5B}"/>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5" name="Footer Placeholder 4">
            <a:extLst>
              <a:ext uri="{FF2B5EF4-FFF2-40B4-BE49-F238E27FC236}">
                <a16:creationId xmlns:a16="http://schemas.microsoft.com/office/drawing/2014/main" id="{4E41FA2F-60A3-C510-8F53-3DBA6F9698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DF9402-833E-18CF-FFA0-3FC00F7C7F9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092483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00B4-93D6-7574-85B0-73C94CA04F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5FA09F-0F40-B121-434B-1791790AD54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638DBE-4A03-D72F-673A-A57C643BAF6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431ADF-EBDF-1DFE-BCAB-391E735CA2F6}"/>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6" name="Footer Placeholder 5">
            <a:extLst>
              <a:ext uri="{FF2B5EF4-FFF2-40B4-BE49-F238E27FC236}">
                <a16:creationId xmlns:a16="http://schemas.microsoft.com/office/drawing/2014/main" id="{F00D7FDA-4110-A63D-14AC-1939E25B69A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A26768-7019-5B48-71D2-C5ECEA5765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27065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4DDC-D2AE-7410-CF49-1046FC2CE6AC}"/>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BFB76B-4FD6-3A2D-337F-F2BFF3C4D46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A72202F-0082-53F5-CE2F-71D25C5A6C6C}"/>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198F9E-6404-49A9-12C1-5ABA913EAB34}"/>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E3B5C86-424B-2332-E070-9ECBA9A080F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299FE6-6F80-E3DE-247D-D60DAB18EC4B}"/>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8" name="Footer Placeholder 7">
            <a:extLst>
              <a:ext uri="{FF2B5EF4-FFF2-40B4-BE49-F238E27FC236}">
                <a16:creationId xmlns:a16="http://schemas.microsoft.com/office/drawing/2014/main" id="{2B009EA7-C154-7797-312C-6A4E4DAB8B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90A80D-625E-22AF-C99F-62FF3AE42C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35635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3BF8-61C4-15B2-4672-6BCB0EA1E1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01E323-26BA-BE16-30A8-2C5F3F1B4CC3}"/>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4" name="Footer Placeholder 3">
            <a:extLst>
              <a:ext uri="{FF2B5EF4-FFF2-40B4-BE49-F238E27FC236}">
                <a16:creationId xmlns:a16="http://schemas.microsoft.com/office/drawing/2014/main" id="{8FF2FB43-7DFC-6DA7-1D98-FC1ACF6D969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A4A2B9-0EDA-83F1-0255-82DFD0AF5A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37184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74A30-F7B0-C830-CDE3-FD3A5AEC6991}"/>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3" name="Footer Placeholder 2">
            <a:extLst>
              <a:ext uri="{FF2B5EF4-FFF2-40B4-BE49-F238E27FC236}">
                <a16:creationId xmlns:a16="http://schemas.microsoft.com/office/drawing/2014/main" id="{3290FC29-88A5-38E0-19AC-A08D817EFCF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807F79-59AA-3E95-344E-00AB0C2C388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93762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C507-370D-0044-BAC0-DA91A217F13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4C491B-D940-D0F6-DB3B-45F6803A6C93}"/>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F8F6AF-681E-37D8-A3CB-91CB3D7159B6}"/>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DA0FA0B9-5346-273C-48D5-9358F55690B4}"/>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6" name="Footer Placeholder 5">
            <a:extLst>
              <a:ext uri="{FF2B5EF4-FFF2-40B4-BE49-F238E27FC236}">
                <a16:creationId xmlns:a16="http://schemas.microsoft.com/office/drawing/2014/main" id="{B67CA4E8-E689-181F-31A1-A3939984E9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722BC7-73BF-05C9-85E7-4CF91833B3D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40663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C85C-F1FC-5C74-7802-8129ED6418B3}"/>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837B9F-D57C-D762-0DBF-FAE4EC65C5BE}"/>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7BA4949B-46F9-26CC-CEA4-4942F9DEEFF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49204C6D-818C-B973-89FB-73C011D4E224}"/>
              </a:ext>
            </a:extLst>
          </p:cNvPr>
          <p:cNvSpPr>
            <a:spLocks noGrp="1"/>
          </p:cNvSpPr>
          <p:nvPr>
            <p:ph type="dt" sz="half" idx="10"/>
          </p:nvPr>
        </p:nvSpPr>
        <p:spPr/>
        <p:txBody>
          <a:bodyPr/>
          <a:lstStyle/>
          <a:p>
            <a:fld id="{48A87A34-81AB-432B-8DAE-1953F412C126}" type="datetimeFigureOut">
              <a:rPr lang="en-US" smtClean="0"/>
              <a:t>11/25/2025</a:t>
            </a:fld>
            <a:endParaRPr lang="en-US" dirty="0"/>
          </a:p>
        </p:txBody>
      </p:sp>
      <p:sp>
        <p:nvSpPr>
          <p:cNvPr id="6" name="Footer Placeholder 5">
            <a:extLst>
              <a:ext uri="{FF2B5EF4-FFF2-40B4-BE49-F238E27FC236}">
                <a16:creationId xmlns:a16="http://schemas.microsoft.com/office/drawing/2014/main" id="{7C9BB239-1C2E-D201-2BD4-1071EF5385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98BEE5-F523-DD9C-AB82-6C526B52A73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6490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441B11-D266-45D1-90D8-1CA9460B878D}"/>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E2BCE8-C924-9184-1297-F8A43E403514}"/>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0F148D-6098-6678-D37C-4547D924345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8A87A34-81AB-432B-8DAE-1953F412C126}" type="datetimeFigureOut">
              <a:rPr lang="en-US" smtClean="0"/>
              <a:pPr/>
              <a:t>11/25/2025</a:t>
            </a:fld>
            <a:endParaRPr lang="en-US" dirty="0"/>
          </a:p>
        </p:txBody>
      </p:sp>
      <p:sp>
        <p:nvSpPr>
          <p:cNvPr id="5" name="Footer Placeholder 4">
            <a:extLst>
              <a:ext uri="{FF2B5EF4-FFF2-40B4-BE49-F238E27FC236}">
                <a16:creationId xmlns:a16="http://schemas.microsoft.com/office/drawing/2014/main" id="{600A4A7C-EB8A-8910-0A93-F83E2C5729A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CD0CD51-535A-2864-8F07-8589780A1359}"/>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023607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Paris Olympic Games 2024 Power BI Dashboard</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lvl="0">
              <a:spcAft>
                <a:spcPts val="1200"/>
              </a:spcAft>
            </a:pPr>
            <a:r>
              <a:rPr lang="en-US" sz="1750" dirty="0">
                <a:solidFill>
                  <a:srgbClr val="333F70"/>
                </a:solidFill>
                <a:latin typeface="Open Sans" pitchFamily="34" charset="0"/>
                <a:ea typeface="Open Sans" pitchFamily="34" charset="-122"/>
                <a:cs typeface="Open Sans" pitchFamily="34" charset="-120"/>
              </a:rPr>
              <a:t>The purpose of this dashboard is to analyze and monitor the performance of different countries in the Olympic Games, across event categories and over time. We want to identify trends in medal counts, highlight which nations are improving or declining, and provide actionable insights for sports administrators to decide where to invest in training and development.</a:t>
            </a:r>
          </a:p>
        </p:txBody>
      </p:sp>
      <p:pic>
        <p:nvPicPr>
          <p:cNvPr id="5" name="Google Shape;453;p38">
            <a:extLst>
              <a:ext uri="{FF2B5EF4-FFF2-40B4-BE49-F238E27FC236}">
                <a16:creationId xmlns:a16="http://schemas.microsoft.com/office/drawing/2014/main" id="{609C71CD-0AD9-0819-F33C-CFD693BF7BC7}"/>
              </a:ext>
            </a:extLst>
          </p:cNvPr>
          <p:cNvPicPr preferRelativeResize="0">
            <a:picLocks/>
          </p:cNvPicPr>
          <p:nvPr/>
        </p:nvPicPr>
        <p:blipFill rotWithShape="1">
          <a:blip r:embed="rId4">
            <a:alphaModFix/>
          </a:blip>
          <a:srcRect l="2892" r="2892"/>
          <a:stretch/>
        </p:blipFill>
        <p:spPr>
          <a:xfrm>
            <a:off x="9144000" y="1"/>
            <a:ext cx="5486400" cy="8229600"/>
          </a:xfrm>
          <a:prstGeom prst="rect">
            <a:avLst/>
          </a:prstGeom>
        </p:spPr>
      </p:pic>
      <p:sp>
        <p:nvSpPr>
          <p:cNvPr id="7" name="TextBox 6">
            <a:extLst>
              <a:ext uri="{FF2B5EF4-FFF2-40B4-BE49-F238E27FC236}">
                <a16:creationId xmlns:a16="http://schemas.microsoft.com/office/drawing/2014/main" id="{8150DCAE-4065-F125-E37E-FC6CFA0A68AA}"/>
              </a:ext>
            </a:extLst>
          </p:cNvPr>
          <p:cNvSpPr txBox="1"/>
          <p:nvPr/>
        </p:nvSpPr>
        <p:spPr>
          <a:xfrm>
            <a:off x="102414" y="7442960"/>
            <a:ext cx="2863810" cy="688843"/>
          </a:xfrm>
          <a:prstGeom prst="rect">
            <a:avLst/>
          </a:prstGeom>
          <a:noFill/>
        </p:spPr>
        <p:txBody>
          <a:bodyPr wrap="square" rtlCol="0">
            <a:spAutoFit/>
          </a:bodyPr>
          <a:lstStyle/>
          <a:p>
            <a:pPr>
              <a:lnSpc>
                <a:spcPts val="5550"/>
              </a:lnSpc>
              <a:spcAft>
                <a:spcPts val="1200"/>
              </a:spcAft>
            </a:pPr>
            <a:r>
              <a:rPr lang="en-US" sz="1750" dirty="0">
                <a:solidFill>
                  <a:srgbClr val="333F70"/>
                </a:solidFill>
                <a:latin typeface="Open Sans" pitchFamily="34" charset="0"/>
                <a:ea typeface="Open Sans" pitchFamily="34" charset="-122"/>
                <a:cs typeface="Open Sans" pitchFamily="34" charset="-120"/>
              </a:rPr>
              <a:t>Presented by Sanjay S N</a:t>
            </a:r>
            <a:endParaRPr lang="en-IN" sz="1750"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075" y="623530"/>
            <a:ext cx="9343192" cy="566499"/>
          </a:xfrm>
          <a:prstGeom prst="rect">
            <a:avLst/>
          </a:prstGeom>
          <a:noFill/>
          <a:ln/>
        </p:spPr>
        <p:txBody>
          <a:bodyPr wrap="none" lIns="0" tIns="0" rIns="0" bIns="0" rtlCol="0" anchor="t"/>
          <a:lstStyle/>
          <a:p>
            <a:pPr marL="0" indent="0" algn="l">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Comprehensive Data Integration</a:t>
            </a:r>
            <a:endParaRPr lang="en-US" sz="3550" dirty="0"/>
          </a:p>
        </p:txBody>
      </p:sp>
      <p:sp>
        <p:nvSpPr>
          <p:cNvPr id="3" name="Text 1"/>
          <p:cNvSpPr/>
          <p:nvPr/>
        </p:nvSpPr>
        <p:spPr>
          <a:xfrm>
            <a:off x="793075" y="1643182"/>
            <a:ext cx="13044249" cy="724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To address the challenge of dispersed Olympic data, we've integrated information from several key sources into a cohesive Power BI model. This strategic approach ensures that all relevant data points are harmonized for comprehensive analysis.</a:t>
            </a:r>
            <a:endParaRPr lang="en-US" sz="1750" dirty="0"/>
          </a:p>
        </p:txBody>
      </p:sp>
      <p:sp>
        <p:nvSpPr>
          <p:cNvPr id="4" name="Shape 2"/>
          <p:cNvSpPr/>
          <p:nvPr/>
        </p:nvSpPr>
        <p:spPr>
          <a:xfrm>
            <a:off x="793075" y="2962870"/>
            <a:ext cx="6408777" cy="2038350"/>
          </a:xfrm>
          <a:prstGeom prst="roundRect">
            <a:avLst>
              <a:gd name="adj" fmla="val 7178"/>
            </a:avLst>
          </a:prstGeom>
          <a:solidFill>
            <a:srgbClr val="FFFFFF"/>
          </a:solidFill>
          <a:ln/>
        </p:spPr>
      </p:sp>
      <p:sp>
        <p:nvSpPr>
          <p:cNvPr id="5" name="Shape 3"/>
          <p:cNvSpPr/>
          <p:nvPr/>
        </p:nvSpPr>
        <p:spPr>
          <a:xfrm>
            <a:off x="793075" y="2932390"/>
            <a:ext cx="6408777" cy="121920"/>
          </a:xfrm>
          <a:prstGeom prst="roundRect">
            <a:avLst>
              <a:gd name="adj" fmla="val 78068"/>
            </a:avLst>
          </a:prstGeom>
          <a:solidFill>
            <a:srgbClr val="26A688"/>
          </a:solidFill>
          <a:ln/>
        </p:spPr>
      </p:sp>
      <p:sp>
        <p:nvSpPr>
          <p:cNvPr id="6" name="Shape 4"/>
          <p:cNvSpPr/>
          <p:nvPr/>
        </p:nvSpPr>
        <p:spPr>
          <a:xfrm>
            <a:off x="3657481" y="2622947"/>
            <a:ext cx="679847" cy="679847"/>
          </a:xfrm>
          <a:prstGeom prst="roundRect">
            <a:avLst>
              <a:gd name="adj" fmla="val 134501"/>
            </a:avLst>
          </a:prstGeom>
          <a:solidFill>
            <a:srgbClr val="26A688"/>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435" y="2826782"/>
            <a:ext cx="271939" cy="271939"/>
          </a:xfrm>
          <a:prstGeom prst="rect">
            <a:avLst/>
          </a:prstGeom>
        </p:spPr>
      </p:pic>
      <p:sp>
        <p:nvSpPr>
          <p:cNvPr id="8" name="Text 5"/>
          <p:cNvSpPr/>
          <p:nvPr/>
        </p:nvSpPr>
        <p:spPr>
          <a:xfrm>
            <a:off x="1050131" y="3529370"/>
            <a:ext cx="4873347" cy="35397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Olympic Games Medal Tally</a:t>
            </a:r>
            <a:endParaRPr lang="en-US" sz="2200" dirty="0"/>
          </a:p>
        </p:txBody>
      </p:sp>
      <p:sp>
        <p:nvSpPr>
          <p:cNvPr id="9" name="Text 6"/>
          <p:cNvSpPr/>
          <p:nvPr/>
        </p:nvSpPr>
        <p:spPr>
          <a:xfrm>
            <a:off x="1050131" y="4019312"/>
            <a:ext cx="5894665" cy="724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Detailed records of country, gold, silver, bronze, and total medals.</a:t>
            </a:r>
            <a:endParaRPr lang="en-US" sz="1750" dirty="0"/>
          </a:p>
        </p:txBody>
      </p:sp>
      <p:sp>
        <p:nvSpPr>
          <p:cNvPr id="10" name="Shape 7"/>
          <p:cNvSpPr/>
          <p:nvPr/>
        </p:nvSpPr>
        <p:spPr>
          <a:xfrm>
            <a:off x="7428428" y="2962870"/>
            <a:ext cx="6408896" cy="2038350"/>
          </a:xfrm>
          <a:prstGeom prst="roundRect">
            <a:avLst>
              <a:gd name="adj" fmla="val 7178"/>
            </a:avLst>
          </a:prstGeom>
          <a:solidFill>
            <a:srgbClr val="FFFFFF"/>
          </a:solidFill>
          <a:ln/>
        </p:spPr>
      </p:sp>
      <p:sp>
        <p:nvSpPr>
          <p:cNvPr id="11" name="Shape 8"/>
          <p:cNvSpPr/>
          <p:nvPr/>
        </p:nvSpPr>
        <p:spPr>
          <a:xfrm>
            <a:off x="7428428" y="2932390"/>
            <a:ext cx="6408896" cy="121920"/>
          </a:xfrm>
          <a:prstGeom prst="roundRect">
            <a:avLst>
              <a:gd name="adj" fmla="val 78068"/>
            </a:avLst>
          </a:prstGeom>
          <a:solidFill>
            <a:srgbClr val="26A688"/>
          </a:solidFill>
          <a:ln/>
        </p:spPr>
      </p:sp>
      <p:sp>
        <p:nvSpPr>
          <p:cNvPr id="12" name="Shape 9"/>
          <p:cNvSpPr/>
          <p:nvPr/>
        </p:nvSpPr>
        <p:spPr>
          <a:xfrm>
            <a:off x="10292953" y="2622947"/>
            <a:ext cx="679847" cy="679847"/>
          </a:xfrm>
          <a:prstGeom prst="roundRect">
            <a:avLst>
              <a:gd name="adj" fmla="val 134501"/>
            </a:avLst>
          </a:prstGeom>
          <a:solidFill>
            <a:srgbClr val="26A688"/>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6907" y="2826782"/>
            <a:ext cx="271939" cy="271939"/>
          </a:xfrm>
          <a:prstGeom prst="rect">
            <a:avLst/>
          </a:prstGeom>
        </p:spPr>
      </p:pic>
      <p:sp>
        <p:nvSpPr>
          <p:cNvPr id="14" name="Text 10"/>
          <p:cNvSpPr/>
          <p:nvPr/>
        </p:nvSpPr>
        <p:spPr>
          <a:xfrm>
            <a:off x="7685484" y="3529370"/>
            <a:ext cx="3075742" cy="35397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Athletes Dataset</a:t>
            </a:r>
            <a:endParaRPr lang="en-US" sz="2200" dirty="0"/>
          </a:p>
        </p:txBody>
      </p:sp>
      <p:sp>
        <p:nvSpPr>
          <p:cNvPr id="15" name="Text 11"/>
          <p:cNvSpPr/>
          <p:nvPr/>
        </p:nvSpPr>
        <p:spPr>
          <a:xfrm>
            <a:off x="7685484" y="4019312"/>
            <a:ext cx="5894784" cy="724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Information on athlete name, country, gender, age, sport, event, and medal won.</a:t>
            </a:r>
            <a:endParaRPr lang="en-US" sz="1750" dirty="0"/>
          </a:p>
        </p:txBody>
      </p:sp>
      <p:sp>
        <p:nvSpPr>
          <p:cNvPr id="16" name="Shape 12"/>
          <p:cNvSpPr/>
          <p:nvPr/>
        </p:nvSpPr>
        <p:spPr>
          <a:xfrm>
            <a:off x="793075" y="5567720"/>
            <a:ext cx="6408777" cy="2038350"/>
          </a:xfrm>
          <a:prstGeom prst="roundRect">
            <a:avLst>
              <a:gd name="adj" fmla="val 7178"/>
            </a:avLst>
          </a:prstGeom>
          <a:solidFill>
            <a:srgbClr val="FFFFFF"/>
          </a:solidFill>
          <a:ln/>
        </p:spPr>
      </p:sp>
      <p:sp>
        <p:nvSpPr>
          <p:cNvPr id="17" name="Shape 13"/>
          <p:cNvSpPr/>
          <p:nvPr/>
        </p:nvSpPr>
        <p:spPr>
          <a:xfrm>
            <a:off x="793075" y="5537240"/>
            <a:ext cx="6408777" cy="121920"/>
          </a:xfrm>
          <a:prstGeom prst="roundRect">
            <a:avLst>
              <a:gd name="adj" fmla="val 78068"/>
            </a:avLst>
          </a:prstGeom>
          <a:solidFill>
            <a:srgbClr val="26A688"/>
          </a:solidFill>
          <a:ln/>
        </p:spPr>
      </p:sp>
      <p:sp>
        <p:nvSpPr>
          <p:cNvPr id="18" name="Shape 14"/>
          <p:cNvSpPr/>
          <p:nvPr/>
        </p:nvSpPr>
        <p:spPr>
          <a:xfrm>
            <a:off x="3657481" y="5227796"/>
            <a:ext cx="679847" cy="679847"/>
          </a:xfrm>
          <a:prstGeom prst="roundRect">
            <a:avLst>
              <a:gd name="adj" fmla="val 134501"/>
            </a:avLst>
          </a:prstGeom>
          <a:solidFill>
            <a:srgbClr val="26A688"/>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1435" y="5431631"/>
            <a:ext cx="271939" cy="271939"/>
          </a:xfrm>
          <a:prstGeom prst="rect">
            <a:avLst/>
          </a:prstGeom>
        </p:spPr>
      </p:pic>
      <p:sp>
        <p:nvSpPr>
          <p:cNvPr id="20" name="Text 15"/>
          <p:cNvSpPr/>
          <p:nvPr/>
        </p:nvSpPr>
        <p:spPr>
          <a:xfrm>
            <a:off x="1050131" y="6134219"/>
            <a:ext cx="4348401" cy="35397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Country/Region Dataset</a:t>
            </a:r>
            <a:endParaRPr lang="en-US" sz="2200" dirty="0"/>
          </a:p>
        </p:txBody>
      </p:sp>
      <p:sp>
        <p:nvSpPr>
          <p:cNvPr id="21" name="Text 16"/>
          <p:cNvSpPr/>
          <p:nvPr/>
        </p:nvSpPr>
        <p:spPr>
          <a:xfrm>
            <a:off x="1050131" y="6624161"/>
            <a:ext cx="5894665" cy="724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Mapping NOC codes to country names and continental regions.</a:t>
            </a:r>
            <a:endParaRPr lang="en-US" sz="1750" dirty="0"/>
          </a:p>
        </p:txBody>
      </p:sp>
      <p:sp>
        <p:nvSpPr>
          <p:cNvPr id="22" name="Shape 17"/>
          <p:cNvSpPr/>
          <p:nvPr/>
        </p:nvSpPr>
        <p:spPr>
          <a:xfrm>
            <a:off x="7428428" y="5567720"/>
            <a:ext cx="6408896" cy="2038350"/>
          </a:xfrm>
          <a:prstGeom prst="roundRect">
            <a:avLst>
              <a:gd name="adj" fmla="val 7178"/>
            </a:avLst>
          </a:prstGeom>
          <a:solidFill>
            <a:srgbClr val="FFFFFF"/>
          </a:solidFill>
          <a:ln/>
        </p:spPr>
      </p:sp>
      <p:sp>
        <p:nvSpPr>
          <p:cNvPr id="23" name="Shape 18"/>
          <p:cNvSpPr/>
          <p:nvPr/>
        </p:nvSpPr>
        <p:spPr>
          <a:xfrm>
            <a:off x="7428428" y="5537240"/>
            <a:ext cx="6408896" cy="121920"/>
          </a:xfrm>
          <a:prstGeom prst="roundRect">
            <a:avLst>
              <a:gd name="adj" fmla="val 78068"/>
            </a:avLst>
          </a:prstGeom>
          <a:solidFill>
            <a:srgbClr val="26A688"/>
          </a:solidFill>
          <a:ln/>
        </p:spPr>
      </p:sp>
      <p:sp>
        <p:nvSpPr>
          <p:cNvPr id="24" name="Shape 19"/>
          <p:cNvSpPr/>
          <p:nvPr/>
        </p:nvSpPr>
        <p:spPr>
          <a:xfrm>
            <a:off x="10292953" y="5227796"/>
            <a:ext cx="679847" cy="679847"/>
          </a:xfrm>
          <a:prstGeom prst="roundRect">
            <a:avLst>
              <a:gd name="adj" fmla="val 134501"/>
            </a:avLst>
          </a:prstGeom>
          <a:solidFill>
            <a:srgbClr val="26A688"/>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6907" y="5431631"/>
            <a:ext cx="271939" cy="271939"/>
          </a:xfrm>
          <a:prstGeom prst="rect">
            <a:avLst/>
          </a:prstGeom>
        </p:spPr>
      </p:pic>
      <p:sp>
        <p:nvSpPr>
          <p:cNvPr id="26" name="Text 20"/>
          <p:cNvSpPr/>
          <p:nvPr/>
        </p:nvSpPr>
        <p:spPr>
          <a:xfrm>
            <a:off x="7685484" y="6134219"/>
            <a:ext cx="3291126" cy="35397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Historical Dataset</a:t>
            </a:r>
            <a:endParaRPr lang="en-US" sz="2200" dirty="0"/>
          </a:p>
        </p:txBody>
      </p:sp>
      <p:sp>
        <p:nvSpPr>
          <p:cNvPr id="27" name="Text 21"/>
          <p:cNvSpPr/>
          <p:nvPr/>
        </p:nvSpPr>
        <p:spPr>
          <a:xfrm>
            <a:off x="7685484" y="6624161"/>
            <a:ext cx="5894784" cy="72485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Tracking annual medal counts by year and country for historical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9105" y="360640"/>
            <a:ext cx="7812643" cy="328017"/>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Dashboard Overview: Key Performance Metrics</a:t>
            </a:r>
            <a:endParaRPr lang="en-US" sz="2050" dirty="0"/>
          </a:p>
        </p:txBody>
      </p:sp>
      <p:sp>
        <p:nvSpPr>
          <p:cNvPr id="3" name="Text 1"/>
          <p:cNvSpPr/>
          <p:nvPr/>
        </p:nvSpPr>
        <p:spPr>
          <a:xfrm>
            <a:off x="459105" y="950952"/>
            <a:ext cx="13712190" cy="209907"/>
          </a:xfrm>
          <a:prstGeom prst="rect">
            <a:avLst/>
          </a:prstGeom>
          <a:noFill/>
          <a:ln/>
        </p:spPr>
        <p:txBody>
          <a:bodyPr wrap="non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Our interactive dashboard provides an immediate snapshot of the Olympic landscape, highlighting critical statistics and top performers at a glance.</a:t>
            </a:r>
            <a:endParaRPr lang="en-US" sz="1000" dirty="0"/>
          </a:p>
        </p:txBody>
      </p:sp>
      <p:sp>
        <p:nvSpPr>
          <p:cNvPr id="4" name="Text 2"/>
          <p:cNvSpPr/>
          <p:nvPr/>
        </p:nvSpPr>
        <p:spPr>
          <a:xfrm>
            <a:off x="459105" y="1521381"/>
            <a:ext cx="3266003" cy="432792"/>
          </a:xfrm>
          <a:prstGeom prst="rect">
            <a:avLst/>
          </a:prstGeom>
          <a:noFill/>
          <a:ln/>
        </p:spPr>
        <p:txBody>
          <a:bodyPr wrap="none" lIns="0" tIns="0" rIns="0" bIns="0" rtlCol="0" anchor="t"/>
          <a:lstStyle/>
          <a:p>
            <a:pPr marL="0" indent="0" algn="ctr">
              <a:lnSpc>
                <a:spcPts val="3400"/>
              </a:lnSpc>
              <a:buNone/>
            </a:pPr>
            <a:r>
              <a:rPr lang="en-US" sz="3400" b="1" dirty="0">
                <a:solidFill>
                  <a:srgbClr val="333F70"/>
                </a:solidFill>
                <a:latin typeface="Unbounded Bold" pitchFamily="34" charset="0"/>
                <a:ea typeface="Unbounded Bold" pitchFamily="34" charset="-122"/>
                <a:cs typeface="Unbounded Bold" pitchFamily="34" charset="-120"/>
              </a:rPr>
              <a:t>11,110</a:t>
            </a:r>
            <a:endParaRPr lang="en-US" sz="3400" dirty="0"/>
          </a:p>
        </p:txBody>
      </p:sp>
      <p:sp>
        <p:nvSpPr>
          <p:cNvPr id="5" name="Text 3"/>
          <p:cNvSpPr/>
          <p:nvPr/>
        </p:nvSpPr>
        <p:spPr>
          <a:xfrm>
            <a:off x="1272302" y="2118003"/>
            <a:ext cx="1639610" cy="204907"/>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Total Athletes</a:t>
            </a:r>
            <a:endParaRPr lang="en-US" sz="1250" dirty="0"/>
          </a:p>
        </p:txBody>
      </p:sp>
      <p:sp>
        <p:nvSpPr>
          <p:cNvPr id="6" name="Text 4"/>
          <p:cNvSpPr/>
          <p:nvPr/>
        </p:nvSpPr>
        <p:spPr>
          <a:xfrm>
            <a:off x="459105" y="2453997"/>
            <a:ext cx="3266003" cy="209907"/>
          </a:xfrm>
          <a:prstGeom prst="rect">
            <a:avLst/>
          </a:prstGeom>
          <a:noFill/>
          <a:ln/>
        </p:spPr>
        <p:txBody>
          <a:bodyPr wrap="none" lIns="0" tIns="0" rIns="0" bIns="0" rtlCol="0" anchor="t"/>
          <a:lstStyle/>
          <a:p>
            <a:pPr marL="0" indent="0" algn="ctr">
              <a:lnSpc>
                <a:spcPts val="1650"/>
              </a:lnSpc>
              <a:buNone/>
            </a:pPr>
            <a:r>
              <a:rPr lang="en-US" sz="1000" dirty="0">
                <a:solidFill>
                  <a:srgbClr val="333F70"/>
                </a:solidFill>
                <a:latin typeface="Open Sans" pitchFamily="34" charset="0"/>
                <a:ea typeface="Open Sans" pitchFamily="34" charset="-122"/>
                <a:cs typeface="Open Sans" pitchFamily="34" charset="-120"/>
              </a:rPr>
              <a:t>Diverse participation across all events.</a:t>
            </a:r>
            <a:endParaRPr lang="en-US" sz="1000" dirty="0"/>
          </a:p>
        </p:txBody>
      </p:sp>
      <p:sp>
        <p:nvSpPr>
          <p:cNvPr id="7" name="Text 5"/>
          <p:cNvSpPr/>
          <p:nvPr/>
        </p:nvSpPr>
        <p:spPr>
          <a:xfrm>
            <a:off x="3889058" y="1521381"/>
            <a:ext cx="3266123" cy="432792"/>
          </a:xfrm>
          <a:prstGeom prst="rect">
            <a:avLst/>
          </a:prstGeom>
          <a:noFill/>
          <a:ln/>
        </p:spPr>
        <p:txBody>
          <a:bodyPr wrap="none" lIns="0" tIns="0" rIns="0" bIns="0" rtlCol="0" anchor="t"/>
          <a:lstStyle/>
          <a:p>
            <a:pPr marL="0" indent="0" algn="ctr">
              <a:lnSpc>
                <a:spcPts val="3400"/>
              </a:lnSpc>
              <a:buNone/>
            </a:pPr>
            <a:r>
              <a:rPr lang="en-US" sz="3400" b="1" dirty="0">
                <a:solidFill>
                  <a:srgbClr val="333F70"/>
                </a:solidFill>
                <a:latin typeface="Unbounded Bold" pitchFamily="34" charset="0"/>
                <a:ea typeface="Unbounded Bold" pitchFamily="34" charset="-122"/>
                <a:cs typeface="Unbounded Bold" pitchFamily="34" charset="-120"/>
              </a:rPr>
              <a:t>326</a:t>
            </a:r>
            <a:endParaRPr lang="en-US" sz="3400" dirty="0"/>
          </a:p>
        </p:txBody>
      </p:sp>
      <p:sp>
        <p:nvSpPr>
          <p:cNvPr id="8" name="Text 6"/>
          <p:cNvSpPr/>
          <p:nvPr/>
        </p:nvSpPr>
        <p:spPr>
          <a:xfrm>
            <a:off x="4599265" y="2118003"/>
            <a:ext cx="1845707" cy="204907"/>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Total Gold Medals</a:t>
            </a:r>
            <a:endParaRPr lang="en-US" sz="1250" dirty="0"/>
          </a:p>
        </p:txBody>
      </p:sp>
      <p:sp>
        <p:nvSpPr>
          <p:cNvPr id="9" name="Text 7"/>
          <p:cNvSpPr/>
          <p:nvPr/>
        </p:nvSpPr>
        <p:spPr>
          <a:xfrm>
            <a:off x="3889058" y="2453997"/>
            <a:ext cx="3266123" cy="209907"/>
          </a:xfrm>
          <a:prstGeom prst="rect">
            <a:avLst/>
          </a:prstGeom>
          <a:noFill/>
          <a:ln/>
        </p:spPr>
        <p:txBody>
          <a:bodyPr wrap="none" lIns="0" tIns="0" rIns="0" bIns="0" rtlCol="0" anchor="t"/>
          <a:lstStyle/>
          <a:p>
            <a:pPr marL="0" indent="0" algn="ctr">
              <a:lnSpc>
                <a:spcPts val="1650"/>
              </a:lnSpc>
              <a:buNone/>
            </a:pPr>
            <a:r>
              <a:rPr lang="en-US" sz="1000" dirty="0">
                <a:solidFill>
                  <a:srgbClr val="333F70"/>
                </a:solidFill>
                <a:latin typeface="Open Sans" pitchFamily="34" charset="0"/>
                <a:ea typeface="Open Sans" pitchFamily="34" charset="-122"/>
                <a:cs typeface="Open Sans" pitchFamily="34" charset="-120"/>
              </a:rPr>
              <a:t>Reflecting peak athletic achievement.</a:t>
            </a:r>
            <a:endParaRPr lang="en-US" sz="1000" dirty="0"/>
          </a:p>
        </p:txBody>
      </p:sp>
      <p:sp>
        <p:nvSpPr>
          <p:cNvPr id="10" name="Text 8"/>
          <p:cNvSpPr/>
          <p:nvPr/>
        </p:nvSpPr>
        <p:spPr>
          <a:xfrm>
            <a:off x="459105" y="2876907"/>
            <a:ext cx="3266003" cy="432792"/>
          </a:xfrm>
          <a:prstGeom prst="rect">
            <a:avLst/>
          </a:prstGeom>
          <a:noFill/>
          <a:ln/>
        </p:spPr>
        <p:txBody>
          <a:bodyPr wrap="none" lIns="0" tIns="0" rIns="0" bIns="0" rtlCol="0" anchor="t"/>
          <a:lstStyle/>
          <a:p>
            <a:pPr marL="0" indent="0" algn="ctr">
              <a:lnSpc>
                <a:spcPts val="3400"/>
              </a:lnSpc>
              <a:buNone/>
            </a:pPr>
            <a:r>
              <a:rPr lang="en-US" sz="3400" b="1" dirty="0">
                <a:solidFill>
                  <a:srgbClr val="333F70"/>
                </a:solidFill>
                <a:latin typeface="Unbounded Bold" pitchFamily="34" charset="0"/>
                <a:ea typeface="Unbounded Bold" pitchFamily="34" charset="-122"/>
                <a:cs typeface="Unbounded Bold" pitchFamily="34" charset="-120"/>
              </a:rPr>
              <a:t>92</a:t>
            </a:r>
            <a:endParaRPr lang="en-US" sz="3400" dirty="0"/>
          </a:p>
        </p:txBody>
      </p:sp>
      <p:sp>
        <p:nvSpPr>
          <p:cNvPr id="11" name="Text 9"/>
          <p:cNvSpPr/>
          <p:nvPr/>
        </p:nvSpPr>
        <p:spPr>
          <a:xfrm>
            <a:off x="1137285" y="3473529"/>
            <a:ext cx="1909524" cy="204907"/>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Winning Countries</a:t>
            </a:r>
            <a:endParaRPr lang="en-US" sz="1250" dirty="0"/>
          </a:p>
        </p:txBody>
      </p:sp>
      <p:sp>
        <p:nvSpPr>
          <p:cNvPr id="12" name="Text 10"/>
          <p:cNvSpPr/>
          <p:nvPr/>
        </p:nvSpPr>
        <p:spPr>
          <a:xfrm>
            <a:off x="459105" y="3809524"/>
            <a:ext cx="3266003" cy="209907"/>
          </a:xfrm>
          <a:prstGeom prst="rect">
            <a:avLst/>
          </a:prstGeom>
          <a:noFill/>
          <a:ln/>
        </p:spPr>
        <p:txBody>
          <a:bodyPr wrap="none" lIns="0" tIns="0" rIns="0" bIns="0" rtlCol="0" anchor="t"/>
          <a:lstStyle/>
          <a:p>
            <a:pPr marL="0" indent="0" algn="ctr">
              <a:lnSpc>
                <a:spcPts val="1650"/>
              </a:lnSpc>
              <a:buNone/>
            </a:pPr>
            <a:r>
              <a:rPr lang="en-US" sz="1000" dirty="0">
                <a:solidFill>
                  <a:srgbClr val="333F70"/>
                </a:solidFill>
                <a:latin typeface="Open Sans" pitchFamily="34" charset="0"/>
                <a:ea typeface="Open Sans" pitchFamily="34" charset="-122"/>
                <a:cs typeface="Open Sans" pitchFamily="34" charset="-120"/>
              </a:rPr>
              <a:t>Global distribution of medal success.</a:t>
            </a:r>
            <a:endParaRPr lang="en-US" sz="1000" dirty="0"/>
          </a:p>
        </p:txBody>
      </p:sp>
      <p:sp>
        <p:nvSpPr>
          <p:cNvPr id="13" name="Text 11"/>
          <p:cNvSpPr/>
          <p:nvPr/>
        </p:nvSpPr>
        <p:spPr>
          <a:xfrm>
            <a:off x="3889058" y="2876907"/>
            <a:ext cx="3266123" cy="432792"/>
          </a:xfrm>
          <a:prstGeom prst="rect">
            <a:avLst/>
          </a:prstGeom>
          <a:noFill/>
          <a:ln/>
        </p:spPr>
        <p:txBody>
          <a:bodyPr wrap="none" lIns="0" tIns="0" rIns="0" bIns="0" rtlCol="0" anchor="t"/>
          <a:lstStyle/>
          <a:p>
            <a:pPr marL="0" indent="0" algn="ctr">
              <a:lnSpc>
                <a:spcPts val="3400"/>
              </a:lnSpc>
              <a:buNone/>
            </a:pPr>
            <a:r>
              <a:rPr lang="en-US" sz="3400" b="1" dirty="0">
                <a:solidFill>
                  <a:srgbClr val="333F70"/>
                </a:solidFill>
                <a:latin typeface="Unbounded Bold" pitchFamily="34" charset="0"/>
                <a:ea typeface="Unbounded Bold" pitchFamily="34" charset="-122"/>
                <a:cs typeface="Unbounded Bold" pitchFamily="34" charset="-120"/>
              </a:rPr>
              <a:t>801</a:t>
            </a:r>
            <a:endParaRPr lang="en-US" sz="3400" dirty="0"/>
          </a:p>
        </p:txBody>
      </p:sp>
      <p:sp>
        <p:nvSpPr>
          <p:cNvPr id="14" name="Text 12"/>
          <p:cNvSpPr/>
          <p:nvPr/>
        </p:nvSpPr>
        <p:spPr>
          <a:xfrm>
            <a:off x="4291251" y="3473529"/>
            <a:ext cx="2461617" cy="204907"/>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Medal-Winning Athletes</a:t>
            </a:r>
            <a:endParaRPr lang="en-US" sz="1250" dirty="0"/>
          </a:p>
        </p:txBody>
      </p:sp>
      <p:sp>
        <p:nvSpPr>
          <p:cNvPr id="15" name="Text 13"/>
          <p:cNvSpPr/>
          <p:nvPr/>
        </p:nvSpPr>
        <p:spPr>
          <a:xfrm>
            <a:off x="3889058" y="3809524"/>
            <a:ext cx="3266123" cy="209907"/>
          </a:xfrm>
          <a:prstGeom prst="rect">
            <a:avLst/>
          </a:prstGeom>
          <a:noFill/>
          <a:ln/>
        </p:spPr>
        <p:txBody>
          <a:bodyPr wrap="none" lIns="0" tIns="0" rIns="0" bIns="0" rtlCol="0" anchor="t"/>
          <a:lstStyle/>
          <a:p>
            <a:pPr marL="0" indent="0" algn="ctr">
              <a:lnSpc>
                <a:spcPts val="1650"/>
              </a:lnSpc>
              <a:buNone/>
            </a:pPr>
            <a:r>
              <a:rPr lang="en-US" sz="1000" dirty="0">
                <a:solidFill>
                  <a:srgbClr val="333F70"/>
                </a:solidFill>
                <a:latin typeface="Open Sans" pitchFamily="34" charset="0"/>
                <a:ea typeface="Open Sans" pitchFamily="34" charset="-122"/>
                <a:cs typeface="Open Sans" pitchFamily="34" charset="-120"/>
              </a:rPr>
              <a:t>Individual excellence recognized.</a:t>
            </a:r>
            <a:endParaRPr lang="en-US" sz="1000" dirty="0"/>
          </a:p>
        </p:txBody>
      </p:sp>
      <p:pic>
        <p:nvPicPr>
          <p:cNvPr id="16" name="Image 0" descr="preencoded.png"/>
          <p:cNvPicPr>
            <a:picLocks noChangeAspect="1"/>
          </p:cNvPicPr>
          <p:nvPr/>
        </p:nvPicPr>
        <p:blipFill>
          <a:blip r:embed="rId3"/>
          <a:stretch>
            <a:fillRect/>
          </a:stretch>
        </p:blipFill>
        <p:spPr>
          <a:xfrm>
            <a:off x="7482840" y="1455896"/>
            <a:ext cx="6696075" cy="6696075"/>
          </a:xfrm>
          <a:prstGeom prst="rect">
            <a:avLst/>
          </a:prstGeom>
        </p:spPr>
      </p:pic>
      <p:sp>
        <p:nvSpPr>
          <p:cNvPr id="17" name="Text 14"/>
          <p:cNvSpPr/>
          <p:nvPr/>
        </p:nvSpPr>
        <p:spPr>
          <a:xfrm>
            <a:off x="7482840" y="8299490"/>
            <a:ext cx="4489847" cy="245983"/>
          </a:xfrm>
          <a:prstGeom prst="rect">
            <a:avLst/>
          </a:prstGeom>
          <a:noFill/>
          <a:ln/>
        </p:spPr>
        <p:txBody>
          <a:bodyPr wrap="non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Leading the Charge: USA Dominance</a:t>
            </a:r>
            <a:endParaRPr lang="en-US" sz="1500" dirty="0"/>
          </a:p>
        </p:txBody>
      </p:sp>
      <p:sp>
        <p:nvSpPr>
          <p:cNvPr id="18" name="Text 15"/>
          <p:cNvSpPr/>
          <p:nvPr/>
        </p:nvSpPr>
        <p:spPr>
          <a:xfrm>
            <a:off x="7482840" y="8676561"/>
            <a:ext cx="6696075" cy="629722"/>
          </a:xfrm>
          <a:prstGeom prst="rect">
            <a:avLst/>
          </a:prstGeom>
          <a:noFill/>
          <a:ln/>
        </p:spPr>
        <p:txBody>
          <a:bodyPr wrap="squar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The United States stands out as the top-performing country based on overall medal count, showcasing consistent excellence across various sports. The dashboard visually represents this global distribution of success.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74915"/>
          </a:xfrm>
          <a:prstGeom prst="rect">
            <a:avLst/>
          </a:prstGeom>
        </p:spPr>
      </p:pic>
      <p:sp>
        <p:nvSpPr>
          <p:cNvPr id="3" name="Text 0"/>
          <p:cNvSpPr/>
          <p:nvPr/>
        </p:nvSpPr>
        <p:spPr>
          <a:xfrm>
            <a:off x="608886" y="2790944"/>
            <a:ext cx="13412629" cy="869871"/>
          </a:xfrm>
          <a:prstGeom prst="rect">
            <a:avLst/>
          </a:prstGeom>
          <a:noFill/>
          <a:ln/>
        </p:spPr>
        <p:txBody>
          <a:bodyPr wrap="square" lIns="0" tIns="0" rIns="0" bIns="0" rtlCol="0" anchor="t"/>
          <a:lstStyle/>
          <a:p>
            <a:pPr marL="0" indent="0" algn="l">
              <a:lnSpc>
                <a:spcPts val="3400"/>
              </a:lnSpc>
              <a:buNone/>
            </a:pPr>
            <a:r>
              <a:rPr lang="en-US" sz="2700" b="1" dirty="0">
                <a:solidFill>
                  <a:srgbClr val="333F70"/>
                </a:solidFill>
                <a:latin typeface="Unbounded Bold" pitchFamily="34" charset="0"/>
                <a:ea typeface="Unbounded Bold" pitchFamily="34" charset="-122"/>
                <a:cs typeface="Unbounded Bold" pitchFamily="34" charset="-120"/>
              </a:rPr>
              <a:t>Medals by Country: Global Powerhouses and Gender Performance</a:t>
            </a:r>
            <a:endParaRPr lang="en-US" sz="2700" dirty="0"/>
          </a:p>
        </p:txBody>
      </p:sp>
      <p:sp>
        <p:nvSpPr>
          <p:cNvPr id="4" name="Text 1"/>
          <p:cNvSpPr/>
          <p:nvPr/>
        </p:nvSpPr>
        <p:spPr>
          <a:xfrm>
            <a:off x="608886" y="3921800"/>
            <a:ext cx="13412629" cy="556498"/>
          </a:xfrm>
          <a:prstGeom prst="rect">
            <a:avLst/>
          </a:prstGeom>
          <a:noFill/>
          <a:ln/>
        </p:spPr>
        <p:txBody>
          <a:bodyPr wrap="square" lIns="0" tIns="0" rIns="0" bIns="0" rtlCol="0" anchor="t"/>
          <a:lstStyle/>
          <a:p>
            <a:pPr marL="0" indent="0" algn="l">
              <a:lnSpc>
                <a:spcPts val="2150"/>
              </a:lnSpc>
              <a:buNone/>
            </a:pPr>
            <a:r>
              <a:rPr lang="en-US" sz="1350" dirty="0">
                <a:solidFill>
                  <a:srgbClr val="333F70"/>
                </a:solidFill>
                <a:latin typeface="Open Sans" pitchFamily="34" charset="0"/>
                <a:ea typeface="Open Sans" pitchFamily="34" charset="-122"/>
                <a:cs typeface="Open Sans" pitchFamily="34" charset="-120"/>
              </a:rPr>
              <a:t>This section of the dashboard zeroes in on national medal achievements and offers a crucial comparison of gender-specific athletic dominance across various disciplines.</a:t>
            </a:r>
            <a:endParaRPr lang="en-US" sz="1350" dirty="0"/>
          </a:p>
        </p:txBody>
      </p:sp>
      <p:sp>
        <p:nvSpPr>
          <p:cNvPr id="5" name="Shape 2"/>
          <p:cNvSpPr/>
          <p:nvPr/>
        </p:nvSpPr>
        <p:spPr>
          <a:xfrm>
            <a:off x="7303770" y="4674037"/>
            <a:ext cx="22860" cy="2939415"/>
          </a:xfrm>
          <a:prstGeom prst="roundRect">
            <a:avLst>
              <a:gd name="adj" fmla="val 319682"/>
            </a:avLst>
          </a:prstGeom>
          <a:solidFill>
            <a:srgbClr val="BCDBD4"/>
          </a:solidFill>
          <a:ln/>
        </p:spPr>
      </p:sp>
      <p:sp>
        <p:nvSpPr>
          <p:cNvPr id="6" name="Shape 3"/>
          <p:cNvSpPr/>
          <p:nvPr/>
        </p:nvSpPr>
        <p:spPr>
          <a:xfrm>
            <a:off x="586026" y="4674037"/>
            <a:ext cx="6706314" cy="1295757"/>
          </a:xfrm>
          <a:prstGeom prst="roundRect">
            <a:avLst>
              <a:gd name="adj" fmla="val 5640"/>
            </a:avLst>
          </a:prstGeom>
          <a:solidFill>
            <a:srgbClr val="D6F5EE"/>
          </a:solidFill>
          <a:ln w="7620">
            <a:solidFill>
              <a:srgbClr val="BCDBD4"/>
            </a:solidFill>
            <a:prstDash val="solid"/>
          </a:ln>
        </p:spPr>
      </p:sp>
      <p:sp>
        <p:nvSpPr>
          <p:cNvPr id="7" name="Text 4"/>
          <p:cNvSpPr/>
          <p:nvPr/>
        </p:nvSpPr>
        <p:spPr>
          <a:xfrm>
            <a:off x="3869174" y="4855607"/>
            <a:ext cx="3249216" cy="271820"/>
          </a:xfrm>
          <a:prstGeom prst="rect">
            <a:avLst/>
          </a:prstGeom>
          <a:noFill/>
          <a:ln/>
        </p:spPr>
        <p:txBody>
          <a:bodyPr wrap="none" lIns="0" tIns="0" rIns="0" bIns="0" rtlCol="0" anchor="t"/>
          <a:lstStyle/>
          <a:p>
            <a:pPr marL="0" indent="0" algn="r">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Top Performing Nations</a:t>
            </a:r>
            <a:endParaRPr lang="en-US" sz="1700" dirty="0"/>
          </a:p>
        </p:txBody>
      </p:sp>
      <p:sp>
        <p:nvSpPr>
          <p:cNvPr id="8" name="Text 5"/>
          <p:cNvSpPr/>
          <p:nvPr/>
        </p:nvSpPr>
        <p:spPr>
          <a:xfrm>
            <a:off x="767596" y="5231725"/>
            <a:ext cx="6350794" cy="556498"/>
          </a:xfrm>
          <a:prstGeom prst="rect">
            <a:avLst/>
          </a:prstGeom>
          <a:noFill/>
          <a:ln/>
        </p:spPr>
        <p:txBody>
          <a:bodyPr wrap="square" lIns="0" tIns="0" rIns="0" bIns="0" rtlCol="0" anchor="t"/>
          <a:lstStyle/>
          <a:p>
            <a:pPr marL="0" indent="0" algn="r">
              <a:lnSpc>
                <a:spcPts val="2150"/>
              </a:lnSpc>
              <a:buNone/>
            </a:pPr>
            <a:r>
              <a:rPr lang="en-US" sz="1350" dirty="0">
                <a:solidFill>
                  <a:srgbClr val="333F70"/>
                </a:solidFill>
                <a:latin typeface="Open Sans" pitchFamily="34" charset="0"/>
                <a:ea typeface="Open Sans" pitchFamily="34" charset="-122"/>
                <a:cs typeface="Open Sans" pitchFamily="34" charset="-120"/>
              </a:rPr>
              <a:t>USA, China, France, Great Britain, and Australia consistently lead the medal tally, demonstrating strong national athletic programs.</a:t>
            </a:r>
            <a:endParaRPr lang="en-US" sz="1350" dirty="0"/>
          </a:p>
        </p:txBody>
      </p:sp>
      <p:sp>
        <p:nvSpPr>
          <p:cNvPr id="9" name="Shape 6"/>
          <p:cNvSpPr/>
          <p:nvPr/>
        </p:nvSpPr>
        <p:spPr>
          <a:xfrm>
            <a:off x="7338060" y="6317694"/>
            <a:ext cx="6706314" cy="1295757"/>
          </a:xfrm>
          <a:prstGeom prst="rect">
            <a:avLst/>
          </a:prstGeom>
          <a:solidFill>
            <a:srgbClr val="D6F5EE"/>
          </a:solidFill>
          <a:ln w="7620">
            <a:solidFill>
              <a:srgbClr val="BCDBD4"/>
            </a:solidFill>
            <a:prstDash val="solid"/>
          </a:ln>
        </p:spPr>
      </p:sp>
      <p:sp>
        <p:nvSpPr>
          <p:cNvPr id="10" name="Text 7"/>
          <p:cNvSpPr/>
          <p:nvPr/>
        </p:nvSpPr>
        <p:spPr>
          <a:xfrm>
            <a:off x="7512010" y="6499265"/>
            <a:ext cx="4022169" cy="271820"/>
          </a:xfrm>
          <a:prstGeom prst="rect">
            <a:avLst/>
          </a:prstGeom>
          <a:noFill/>
          <a:ln/>
        </p:spPr>
        <p:txBody>
          <a:bodyPr wrap="none" lIns="0" tIns="0" rIns="0" bIns="0" rtlCol="0" anchor="t"/>
          <a:lstStyle/>
          <a:p>
            <a:pPr marL="0" indent="0" algn="l">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Gender Performance Insights</a:t>
            </a:r>
            <a:endParaRPr lang="en-US" sz="1700" dirty="0"/>
          </a:p>
        </p:txBody>
      </p:sp>
      <p:sp>
        <p:nvSpPr>
          <p:cNvPr id="11" name="Text 8"/>
          <p:cNvSpPr/>
          <p:nvPr/>
        </p:nvSpPr>
        <p:spPr>
          <a:xfrm>
            <a:off x="7512010" y="6875383"/>
            <a:ext cx="6350794" cy="556498"/>
          </a:xfrm>
          <a:prstGeom prst="rect">
            <a:avLst/>
          </a:prstGeom>
          <a:noFill/>
          <a:ln/>
        </p:spPr>
        <p:txBody>
          <a:bodyPr wrap="square" lIns="0" tIns="0" rIns="0" bIns="0" rtlCol="0" anchor="t"/>
          <a:lstStyle/>
          <a:p>
            <a:pPr marL="0" indent="0" algn="l">
              <a:lnSpc>
                <a:spcPts val="2150"/>
              </a:lnSpc>
              <a:buNone/>
            </a:pPr>
            <a:r>
              <a:rPr lang="en-US" sz="1350" dirty="0">
                <a:solidFill>
                  <a:srgbClr val="333F70"/>
                </a:solidFill>
                <a:latin typeface="Open Sans" pitchFamily="34" charset="0"/>
                <a:ea typeface="Open Sans" pitchFamily="34" charset="-122"/>
                <a:cs typeface="Open Sans" pitchFamily="34" charset="-120"/>
              </a:rPr>
              <a:t>Male athletes excel in sports like Athletics and Swimming, while female athletes show significant strength in Judo, Wrestling, and Artistic Gymnastics.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1129" y="362307"/>
            <a:ext cx="9299258" cy="329327"/>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Athlete Analysis: Demographics and Medal Contribution</a:t>
            </a:r>
            <a:endParaRPr lang="en-US" sz="2050" dirty="0"/>
          </a:p>
        </p:txBody>
      </p:sp>
      <p:sp>
        <p:nvSpPr>
          <p:cNvPr id="3" name="Text 1"/>
          <p:cNvSpPr/>
          <p:nvPr/>
        </p:nvSpPr>
        <p:spPr>
          <a:xfrm>
            <a:off x="461129" y="955119"/>
            <a:ext cx="13708142" cy="210860"/>
          </a:xfrm>
          <a:prstGeom prst="rect">
            <a:avLst/>
          </a:prstGeom>
          <a:noFill/>
          <a:ln/>
        </p:spPr>
        <p:txBody>
          <a:bodyPr wrap="non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The Athletes Page provides a deep dive into participant demographics, offering insights into age distribution, gender balance, and country-specific medal contributions from individual athletes.</a:t>
            </a:r>
            <a:endParaRPr lang="en-US" sz="1000" dirty="0"/>
          </a:p>
        </p:txBody>
      </p:sp>
      <p:pic>
        <p:nvPicPr>
          <p:cNvPr id="4" name="Image 0" descr="preencoded.png"/>
          <p:cNvPicPr>
            <a:picLocks noChangeAspect="1"/>
          </p:cNvPicPr>
          <p:nvPr/>
        </p:nvPicPr>
        <p:blipFill>
          <a:blip r:embed="rId3"/>
          <a:stretch>
            <a:fillRect/>
          </a:stretch>
        </p:blipFill>
        <p:spPr>
          <a:xfrm>
            <a:off x="461129" y="1462445"/>
            <a:ext cx="6693337" cy="6693337"/>
          </a:xfrm>
          <a:prstGeom prst="rect">
            <a:avLst/>
          </a:prstGeom>
        </p:spPr>
      </p:pic>
      <p:sp>
        <p:nvSpPr>
          <p:cNvPr id="5" name="Text 2"/>
          <p:cNvSpPr/>
          <p:nvPr/>
        </p:nvSpPr>
        <p:spPr>
          <a:xfrm>
            <a:off x="461129" y="8304014"/>
            <a:ext cx="2925247" cy="205740"/>
          </a:xfrm>
          <a:prstGeom prst="rect">
            <a:avLst/>
          </a:prstGeom>
          <a:noFill/>
          <a:ln/>
        </p:spPr>
        <p:txBody>
          <a:bodyPr wrap="none" lIns="0" tIns="0" rIns="0" bIns="0" rtlCol="0" anchor="t"/>
          <a:lstStyle/>
          <a:p>
            <a:pPr marL="0" indent="0" algn="l">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Age and Gender Distribution</a:t>
            </a:r>
            <a:endParaRPr lang="en-US" sz="1250" dirty="0"/>
          </a:p>
        </p:txBody>
      </p:sp>
      <p:sp>
        <p:nvSpPr>
          <p:cNvPr id="6" name="Text 3"/>
          <p:cNvSpPr/>
          <p:nvPr/>
        </p:nvSpPr>
        <p:spPr>
          <a:xfrm>
            <a:off x="461129" y="8641437"/>
            <a:ext cx="6693337" cy="421719"/>
          </a:xfrm>
          <a:prstGeom prst="rect">
            <a:avLst/>
          </a:prstGeom>
          <a:noFill/>
          <a:ln/>
        </p:spPr>
        <p:txBody>
          <a:bodyPr wrap="squar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The highest athlete participation falls within the 21-26 age bracket, reflecting peak physical performance years. Gender distribution is remarkably balanced, with 5655 male and 5455 female athletes.</a:t>
            </a:r>
            <a:endParaRPr lang="en-US" sz="1000" dirty="0"/>
          </a:p>
        </p:txBody>
      </p:sp>
      <p:sp>
        <p:nvSpPr>
          <p:cNvPr id="7" name="Text 4"/>
          <p:cNvSpPr/>
          <p:nvPr/>
        </p:nvSpPr>
        <p:spPr>
          <a:xfrm>
            <a:off x="7483554" y="1445895"/>
            <a:ext cx="3295174" cy="205740"/>
          </a:xfrm>
          <a:prstGeom prst="rect">
            <a:avLst/>
          </a:prstGeom>
          <a:noFill/>
          <a:ln/>
        </p:spPr>
        <p:txBody>
          <a:bodyPr wrap="none" lIns="0" tIns="0" rIns="0" bIns="0" rtlCol="0" anchor="t"/>
          <a:lstStyle/>
          <a:p>
            <a:pPr marL="0" indent="0" algn="l">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Leading Medal-Winning Nations</a:t>
            </a:r>
            <a:endParaRPr lang="en-US" sz="1250" dirty="0"/>
          </a:p>
        </p:txBody>
      </p:sp>
      <p:sp>
        <p:nvSpPr>
          <p:cNvPr id="8" name="Text 5"/>
          <p:cNvSpPr/>
          <p:nvPr/>
        </p:nvSpPr>
        <p:spPr>
          <a:xfrm>
            <a:off x="7483554" y="1783318"/>
            <a:ext cx="6693337" cy="421719"/>
          </a:xfrm>
          <a:prstGeom prst="rect">
            <a:avLst/>
          </a:prstGeom>
          <a:noFill/>
          <a:ln/>
        </p:spPr>
        <p:txBody>
          <a:bodyPr wrap="squar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USA, France, Australia, and Germany account for the highest number of individual medal-winning athletes, showcasing the depth of talent in these countries.</a:t>
            </a:r>
            <a:endParaRPr lang="en-US" sz="1000" dirty="0"/>
          </a:p>
        </p:txBody>
      </p:sp>
      <p:sp>
        <p:nvSpPr>
          <p:cNvPr id="9" name="Text 6"/>
          <p:cNvSpPr/>
          <p:nvPr/>
        </p:nvSpPr>
        <p:spPr>
          <a:xfrm>
            <a:off x="7483554" y="2323624"/>
            <a:ext cx="6693337" cy="421719"/>
          </a:xfrm>
          <a:prstGeom prst="rect">
            <a:avLst/>
          </a:prstGeom>
          <a:noFill/>
          <a:ln/>
        </p:spPr>
        <p:txBody>
          <a:bodyPr wrap="square" lIns="0" tIns="0" rIns="0" bIns="0" rtlCol="0" anchor="t"/>
          <a:lstStyle/>
          <a:p>
            <a:pPr marL="0" indent="0" algn="l">
              <a:lnSpc>
                <a:spcPts val="1650"/>
              </a:lnSpc>
              <a:buNone/>
            </a:pPr>
            <a:r>
              <a:rPr lang="en-US" sz="1000" dirty="0">
                <a:solidFill>
                  <a:srgbClr val="333F70"/>
                </a:solidFill>
                <a:latin typeface="Open Sans" pitchFamily="34" charset="0"/>
                <a:ea typeface="Open Sans" pitchFamily="34" charset="-122"/>
                <a:cs typeface="Open Sans" pitchFamily="34" charset="-120"/>
              </a:rPr>
              <a:t>The dashboard clearly compares male versus female medal contributions across Gold, Silver, and Bronze categories, highlighting gender-specific strengths.</a:t>
            </a:r>
            <a:endParaRPr lang="en-US" sz="1000" dirty="0"/>
          </a:p>
        </p:txBody>
      </p:sp>
      <p:pic>
        <p:nvPicPr>
          <p:cNvPr id="10" name="Image 1" descr="preencoded.png"/>
          <p:cNvPicPr>
            <a:picLocks noChangeAspect="1"/>
          </p:cNvPicPr>
          <p:nvPr/>
        </p:nvPicPr>
        <p:blipFill>
          <a:blip r:embed="rId4"/>
          <a:stretch>
            <a:fillRect/>
          </a:stretch>
        </p:blipFill>
        <p:spPr>
          <a:xfrm>
            <a:off x="7483554" y="2893576"/>
            <a:ext cx="6693337" cy="3352800"/>
          </a:xfrm>
          <a:prstGeom prst="rect">
            <a:avLst/>
          </a:prstGeom>
        </p:spPr>
      </p:pic>
      <p:sp>
        <p:nvSpPr>
          <p:cNvPr id="11" name="Shape 7"/>
          <p:cNvSpPr/>
          <p:nvPr/>
        </p:nvSpPr>
        <p:spPr>
          <a:xfrm>
            <a:off x="10262473" y="6246376"/>
            <a:ext cx="131683" cy="131683"/>
          </a:xfrm>
          <a:prstGeom prst="roundRect">
            <a:avLst>
              <a:gd name="adj" fmla="val 13888"/>
            </a:avLst>
          </a:prstGeom>
          <a:solidFill>
            <a:srgbClr val="0E3E33"/>
          </a:solidFill>
          <a:ln/>
        </p:spPr>
      </p:sp>
      <p:sp>
        <p:nvSpPr>
          <p:cNvPr id="12" name="Text 8"/>
          <p:cNvSpPr/>
          <p:nvPr/>
        </p:nvSpPr>
        <p:spPr>
          <a:xfrm>
            <a:off x="10455116" y="6246376"/>
            <a:ext cx="298847" cy="131802"/>
          </a:xfrm>
          <a:prstGeom prst="rect">
            <a:avLst/>
          </a:prstGeom>
          <a:noFill/>
          <a:ln/>
        </p:spPr>
        <p:txBody>
          <a:bodyPr wrap="none" lIns="0" tIns="0" rIns="0" bIns="0" rtlCol="0" anchor="t"/>
          <a:lstStyle/>
          <a:p>
            <a:pPr marL="0" indent="0" algn="l">
              <a:lnSpc>
                <a:spcPts val="1000"/>
              </a:lnSpc>
              <a:buNone/>
            </a:pPr>
            <a:r>
              <a:rPr lang="en-US" sz="1000" dirty="0">
                <a:solidFill>
                  <a:srgbClr val="333F70"/>
                </a:solidFill>
                <a:latin typeface="Open Sans" pitchFamily="34" charset="0"/>
                <a:ea typeface="Open Sans" pitchFamily="34" charset="-122"/>
                <a:cs typeface="Open Sans" pitchFamily="34" charset="-120"/>
              </a:rPr>
              <a:t>Male</a:t>
            </a:r>
            <a:endParaRPr lang="en-US" sz="1000" dirty="0"/>
          </a:p>
        </p:txBody>
      </p:sp>
      <p:sp>
        <p:nvSpPr>
          <p:cNvPr id="13" name="Shape 9"/>
          <p:cNvSpPr/>
          <p:nvPr/>
        </p:nvSpPr>
        <p:spPr>
          <a:xfrm>
            <a:off x="10906363" y="6246376"/>
            <a:ext cx="131683" cy="131683"/>
          </a:xfrm>
          <a:prstGeom prst="roundRect">
            <a:avLst>
              <a:gd name="adj" fmla="val 13888"/>
            </a:avLst>
          </a:prstGeom>
          <a:solidFill>
            <a:srgbClr val="196E5A"/>
          </a:solidFill>
          <a:ln/>
        </p:spPr>
      </p:sp>
      <p:sp>
        <p:nvSpPr>
          <p:cNvPr id="14" name="Text 10"/>
          <p:cNvSpPr/>
          <p:nvPr/>
        </p:nvSpPr>
        <p:spPr>
          <a:xfrm>
            <a:off x="11099006" y="6246376"/>
            <a:ext cx="444222" cy="131802"/>
          </a:xfrm>
          <a:prstGeom prst="rect">
            <a:avLst/>
          </a:prstGeom>
          <a:noFill/>
          <a:ln/>
        </p:spPr>
        <p:txBody>
          <a:bodyPr wrap="none" lIns="0" tIns="0" rIns="0" bIns="0" rtlCol="0" anchor="t"/>
          <a:lstStyle/>
          <a:p>
            <a:pPr marL="0" indent="0" algn="l">
              <a:lnSpc>
                <a:spcPts val="1000"/>
              </a:lnSpc>
              <a:buNone/>
            </a:pPr>
            <a:r>
              <a:rPr lang="en-US" sz="1000" dirty="0">
                <a:solidFill>
                  <a:srgbClr val="333F70"/>
                </a:solidFill>
                <a:latin typeface="Open Sans" pitchFamily="34" charset="0"/>
                <a:ea typeface="Open Sans" pitchFamily="34" charset="-122"/>
                <a:cs typeface="Open Sans" pitchFamily="34" charset="-120"/>
              </a:rPr>
              <a:t>Female</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9712" y="431959"/>
            <a:ext cx="9304853" cy="392668"/>
          </a:xfrm>
          <a:prstGeom prst="rect">
            <a:avLst/>
          </a:prstGeom>
          <a:noFill/>
          <a:ln/>
        </p:spPr>
        <p:txBody>
          <a:bodyPr wrap="none" lIns="0" tIns="0" rIns="0" bIns="0" rtlCol="0" anchor="t"/>
          <a:lstStyle/>
          <a:p>
            <a:pPr marL="0" indent="0" algn="l">
              <a:lnSpc>
                <a:spcPts val="3050"/>
              </a:lnSpc>
              <a:buNone/>
            </a:pPr>
            <a:r>
              <a:rPr lang="en-US" sz="2450" b="1" dirty="0">
                <a:solidFill>
                  <a:srgbClr val="333F70"/>
                </a:solidFill>
                <a:latin typeface="Unbounded Bold" pitchFamily="34" charset="0"/>
                <a:ea typeface="Unbounded Bold" pitchFamily="34" charset="-122"/>
                <a:cs typeface="Unbounded Bold" pitchFamily="34" charset="-120"/>
              </a:rPr>
              <a:t>Historical Trends: Tracking Enduring Excellence</a:t>
            </a:r>
            <a:endParaRPr lang="en-US" sz="2450" dirty="0"/>
          </a:p>
        </p:txBody>
      </p:sp>
      <p:sp>
        <p:nvSpPr>
          <p:cNvPr id="3" name="Text 1"/>
          <p:cNvSpPr/>
          <p:nvPr/>
        </p:nvSpPr>
        <p:spPr>
          <a:xfrm>
            <a:off x="549712" y="1138714"/>
            <a:ext cx="13530977" cy="251222"/>
          </a:xfrm>
          <a:prstGeom prst="rect">
            <a:avLst/>
          </a:prstGeom>
          <a:noFill/>
          <a:ln/>
        </p:spPr>
        <p:txBody>
          <a:bodyPr wrap="non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The Historical Page is designed to showcase the evolution of Olympic performance over time, revealing long-term patterns and highlighting countries with sustained success.</a:t>
            </a:r>
            <a:endParaRPr lang="en-US" sz="1200" dirty="0"/>
          </a:p>
        </p:txBody>
      </p:sp>
      <p:pic>
        <p:nvPicPr>
          <p:cNvPr id="4" name="Image 0" descr="preencoded.png"/>
          <p:cNvPicPr>
            <a:picLocks noChangeAspect="1"/>
          </p:cNvPicPr>
          <p:nvPr/>
        </p:nvPicPr>
        <p:blipFill>
          <a:blip r:embed="rId3"/>
          <a:stretch>
            <a:fillRect/>
          </a:stretch>
        </p:blipFill>
        <p:spPr>
          <a:xfrm>
            <a:off x="549712" y="1743313"/>
            <a:ext cx="6573917" cy="6573917"/>
          </a:xfrm>
          <a:prstGeom prst="rect">
            <a:avLst/>
          </a:prstGeom>
        </p:spPr>
      </p:pic>
      <p:sp>
        <p:nvSpPr>
          <p:cNvPr id="5" name="Shape 2"/>
          <p:cNvSpPr/>
          <p:nvPr/>
        </p:nvSpPr>
        <p:spPr>
          <a:xfrm>
            <a:off x="10789920" y="1743313"/>
            <a:ext cx="22860" cy="3650694"/>
          </a:xfrm>
          <a:prstGeom prst="roundRect">
            <a:avLst>
              <a:gd name="adj" fmla="val 288605"/>
            </a:avLst>
          </a:prstGeom>
          <a:solidFill>
            <a:srgbClr val="BCDBD4"/>
          </a:solidFill>
          <a:ln/>
        </p:spPr>
      </p:sp>
      <p:sp>
        <p:nvSpPr>
          <p:cNvPr id="6" name="Shape 3"/>
          <p:cNvSpPr/>
          <p:nvPr/>
        </p:nvSpPr>
        <p:spPr>
          <a:xfrm>
            <a:off x="10510123" y="1908572"/>
            <a:ext cx="314087" cy="22860"/>
          </a:xfrm>
          <a:prstGeom prst="roundRect">
            <a:avLst>
              <a:gd name="adj" fmla="val 288605"/>
            </a:avLst>
          </a:prstGeom>
          <a:solidFill>
            <a:srgbClr val="BCDBD4"/>
          </a:solidFill>
          <a:ln/>
        </p:spPr>
      </p:sp>
      <p:sp>
        <p:nvSpPr>
          <p:cNvPr id="7" name="Shape 4"/>
          <p:cNvSpPr/>
          <p:nvPr/>
        </p:nvSpPr>
        <p:spPr>
          <a:xfrm>
            <a:off x="10742474" y="1861125"/>
            <a:ext cx="117753" cy="117753"/>
          </a:xfrm>
          <a:prstGeom prst="roundRect">
            <a:avLst>
              <a:gd name="adj" fmla="val 388270"/>
            </a:avLst>
          </a:prstGeom>
          <a:solidFill>
            <a:srgbClr val="26A688"/>
          </a:solidFill>
          <a:ln/>
        </p:spPr>
      </p:sp>
      <p:sp>
        <p:nvSpPr>
          <p:cNvPr id="8" name="Text 5"/>
          <p:cNvSpPr/>
          <p:nvPr/>
        </p:nvSpPr>
        <p:spPr>
          <a:xfrm>
            <a:off x="7514392" y="1797248"/>
            <a:ext cx="2658666" cy="490776"/>
          </a:xfrm>
          <a:prstGeom prst="rect">
            <a:avLst/>
          </a:prstGeom>
          <a:noFill/>
          <a:ln/>
        </p:spPr>
        <p:txBody>
          <a:bodyPr wrap="square" lIns="0" tIns="0" rIns="0" bIns="0" rtlCol="0" anchor="t"/>
          <a:lstStyle/>
          <a:p>
            <a:pPr marL="0" indent="0" algn="r">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Year-by-Year Medal Evolution</a:t>
            </a:r>
            <a:endParaRPr lang="en-US" sz="1500" dirty="0"/>
          </a:p>
        </p:txBody>
      </p:sp>
      <p:sp>
        <p:nvSpPr>
          <p:cNvPr id="9" name="Text 6"/>
          <p:cNvSpPr/>
          <p:nvPr/>
        </p:nvSpPr>
        <p:spPr>
          <a:xfrm>
            <a:off x="7514392" y="2445068"/>
            <a:ext cx="2658666" cy="753666"/>
          </a:xfrm>
          <a:prstGeom prst="rect">
            <a:avLst/>
          </a:prstGeom>
          <a:noFill/>
          <a:ln/>
        </p:spPr>
        <p:txBody>
          <a:bodyPr wrap="square" lIns="0" tIns="0" rIns="0" bIns="0" rtlCol="0" anchor="t"/>
          <a:lstStyle/>
          <a:p>
            <a:pPr marL="0" indent="0" algn="r">
              <a:lnSpc>
                <a:spcPts val="1950"/>
              </a:lnSpc>
              <a:buNone/>
            </a:pPr>
            <a:r>
              <a:rPr lang="en-US" sz="1200" dirty="0">
                <a:solidFill>
                  <a:srgbClr val="333F70"/>
                </a:solidFill>
                <a:latin typeface="Open Sans" pitchFamily="34" charset="0"/>
                <a:ea typeface="Open Sans" pitchFamily="34" charset="-122"/>
                <a:cs typeface="Open Sans" pitchFamily="34" charset="-120"/>
              </a:rPr>
              <a:t>Visualize the ebb and flow of Gold, Silver, and Bronze medals across different Olympic years.</a:t>
            </a:r>
            <a:endParaRPr lang="en-US" sz="1200" dirty="0"/>
          </a:p>
        </p:txBody>
      </p:sp>
      <p:sp>
        <p:nvSpPr>
          <p:cNvPr id="10" name="Shape 7"/>
          <p:cNvSpPr/>
          <p:nvPr/>
        </p:nvSpPr>
        <p:spPr>
          <a:xfrm>
            <a:off x="10778490" y="2850952"/>
            <a:ext cx="314087" cy="22860"/>
          </a:xfrm>
          <a:prstGeom prst="roundRect">
            <a:avLst>
              <a:gd name="adj" fmla="val 288605"/>
            </a:avLst>
          </a:prstGeom>
          <a:solidFill>
            <a:srgbClr val="BCDBD4"/>
          </a:solidFill>
          <a:ln/>
        </p:spPr>
      </p:sp>
      <p:sp>
        <p:nvSpPr>
          <p:cNvPr id="11" name="Shape 8"/>
          <p:cNvSpPr/>
          <p:nvPr/>
        </p:nvSpPr>
        <p:spPr>
          <a:xfrm>
            <a:off x="10742474" y="2803505"/>
            <a:ext cx="117753" cy="117753"/>
          </a:xfrm>
          <a:prstGeom prst="roundRect">
            <a:avLst>
              <a:gd name="adj" fmla="val 388270"/>
            </a:avLst>
          </a:prstGeom>
          <a:solidFill>
            <a:srgbClr val="26A688"/>
          </a:solidFill>
          <a:ln/>
        </p:spPr>
      </p:sp>
      <p:sp>
        <p:nvSpPr>
          <p:cNvPr id="12" name="Text 9"/>
          <p:cNvSpPr/>
          <p:nvPr/>
        </p:nvSpPr>
        <p:spPr>
          <a:xfrm>
            <a:off x="11429643" y="2739628"/>
            <a:ext cx="2658666" cy="736163"/>
          </a:xfrm>
          <a:prstGeom prst="rect">
            <a:avLst/>
          </a:prstGeom>
          <a:noFill/>
          <a:ln/>
        </p:spPr>
        <p:txBody>
          <a:bodyPr wrap="square" lIns="0" tIns="0" rIns="0" bIns="0" rtlCol="0" anchor="t"/>
          <a:lstStyle/>
          <a:p>
            <a:pPr marL="0" indent="0" algn="l">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Identifying Consistent Performers</a:t>
            </a:r>
            <a:endParaRPr lang="en-US" sz="1500" dirty="0"/>
          </a:p>
        </p:txBody>
      </p:sp>
      <p:sp>
        <p:nvSpPr>
          <p:cNvPr id="13" name="Text 10"/>
          <p:cNvSpPr/>
          <p:nvPr/>
        </p:nvSpPr>
        <p:spPr>
          <a:xfrm>
            <a:off x="11429643" y="3632835"/>
            <a:ext cx="2658666" cy="753666"/>
          </a:xfrm>
          <a:prstGeom prst="rect">
            <a:avLst/>
          </a:prstGeom>
          <a:noFill/>
          <a:ln/>
        </p:spPr>
        <p:txBody>
          <a:bodyPr wrap="square" lIns="0" tIns="0" rIns="0" bIns="0" rtlCol="0" anchor="t"/>
          <a:lstStyle/>
          <a:p>
            <a:pPr marL="0" indent="0" algn="l">
              <a:lnSpc>
                <a:spcPts val="1950"/>
              </a:lnSpc>
              <a:buNone/>
            </a:pPr>
            <a:r>
              <a:rPr lang="en-US" sz="1200" dirty="0">
                <a:solidFill>
                  <a:srgbClr val="333F70"/>
                </a:solidFill>
                <a:latin typeface="Open Sans" pitchFamily="34" charset="0"/>
                <a:ea typeface="Open Sans" pitchFamily="34" charset="-122"/>
                <a:cs typeface="Open Sans" pitchFamily="34" charset="-120"/>
              </a:rPr>
              <a:t>Pinpoint nations that have consistently excelled over multiple Olympic cycles.</a:t>
            </a:r>
            <a:endParaRPr lang="en-US" sz="1200" dirty="0"/>
          </a:p>
        </p:txBody>
      </p:sp>
      <p:sp>
        <p:nvSpPr>
          <p:cNvPr id="14" name="Shape 11"/>
          <p:cNvSpPr/>
          <p:nvPr/>
        </p:nvSpPr>
        <p:spPr>
          <a:xfrm>
            <a:off x="10510123" y="3858339"/>
            <a:ext cx="314087" cy="22860"/>
          </a:xfrm>
          <a:prstGeom prst="roundRect">
            <a:avLst>
              <a:gd name="adj" fmla="val 288605"/>
            </a:avLst>
          </a:prstGeom>
          <a:solidFill>
            <a:srgbClr val="BCDBD4"/>
          </a:solidFill>
          <a:ln/>
        </p:spPr>
      </p:sp>
      <p:sp>
        <p:nvSpPr>
          <p:cNvPr id="15" name="Shape 12"/>
          <p:cNvSpPr/>
          <p:nvPr/>
        </p:nvSpPr>
        <p:spPr>
          <a:xfrm>
            <a:off x="10742474" y="3810893"/>
            <a:ext cx="117753" cy="117753"/>
          </a:xfrm>
          <a:prstGeom prst="roundRect">
            <a:avLst>
              <a:gd name="adj" fmla="val 388270"/>
            </a:avLst>
          </a:prstGeom>
          <a:solidFill>
            <a:srgbClr val="26A688"/>
          </a:solidFill>
          <a:ln/>
        </p:spPr>
      </p:sp>
      <p:sp>
        <p:nvSpPr>
          <p:cNvPr id="16" name="Text 13"/>
          <p:cNvSpPr/>
          <p:nvPr/>
        </p:nvSpPr>
        <p:spPr>
          <a:xfrm>
            <a:off x="7514392" y="3747016"/>
            <a:ext cx="2658666" cy="736163"/>
          </a:xfrm>
          <a:prstGeom prst="rect">
            <a:avLst/>
          </a:prstGeom>
          <a:noFill/>
          <a:ln/>
        </p:spPr>
        <p:txBody>
          <a:bodyPr wrap="square" lIns="0" tIns="0" rIns="0" bIns="0" rtlCol="0" anchor="t"/>
          <a:lstStyle/>
          <a:p>
            <a:pPr marL="0" indent="0" algn="r">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Analyzing Performance Peaks &amp; Declines</a:t>
            </a:r>
            <a:endParaRPr lang="en-US" sz="1500" dirty="0"/>
          </a:p>
        </p:txBody>
      </p:sp>
      <p:sp>
        <p:nvSpPr>
          <p:cNvPr id="17" name="Text 14"/>
          <p:cNvSpPr/>
          <p:nvPr/>
        </p:nvSpPr>
        <p:spPr>
          <a:xfrm>
            <a:off x="7514392" y="4640223"/>
            <a:ext cx="2658666" cy="753666"/>
          </a:xfrm>
          <a:prstGeom prst="rect">
            <a:avLst/>
          </a:prstGeom>
          <a:noFill/>
          <a:ln/>
        </p:spPr>
        <p:txBody>
          <a:bodyPr wrap="square" lIns="0" tIns="0" rIns="0" bIns="0" rtlCol="0" anchor="t"/>
          <a:lstStyle/>
          <a:p>
            <a:pPr marL="0" indent="0" algn="r">
              <a:lnSpc>
                <a:spcPts val="1950"/>
              </a:lnSpc>
              <a:buNone/>
            </a:pPr>
            <a:r>
              <a:rPr lang="en-US" sz="1200" dirty="0">
                <a:solidFill>
                  <a:srgbClr val="333F70"/>
                </a:solidFill>
                <a:latin typeface="Open Sans" pitchFamily="34" charset="0"/>
                <a:ea typeface="Open Sans" pitchFamily="34" charset="-122"/>
                <a:cs typeface="Open Sans" pitchFamily="34" charset="-120"/>
              </a:rPr>
              <a:t>Uncover periods of exceptional performance or downturns for individual countries.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5079" y="499467"/>
            <a:ext cx="13360241" cy="907256"/>
          </a:xfrm>
          <a:prstGeom prst="rect">
            <a:avLst/>
          </a:prstGeom>
          <a:noFill/>
          <a:ln/>
        </p:spPr>
        <p:txBody>
          <a:bodyPr wrap="square" lIns="0" tIns="0" rIns="0" bIns="0" rtlCol="0" anchor="t"/>
          <a:lstStyle/>
          <a:p>
            <a:pPr marL="0" indent="0" algn="l">
              <a:lnSpc>
                <a:spcPts val="3550"/>
              </a:lnSpc>
              <a:buNone/>
            </a:pPr>
            <a:r>
              <a:rPr lang="en-US" sz="2850" b="1" dirty="0">
                <a:solidFill>
                  <a:srgbClr val="333F70"/>
                </a:solidFill>
                <a:latin typeface="Unbounded Bold" pitchFamily="34" charset="0"/>
                <a:ea typeface="Unbounded Bold" pitchFamily="34" charset="-122"/>
                <a:cs typeface="Unbounded Bold" pitchFamily="34" charset="-120"/>
              </a:rPr>
              <a:t>Future Scope: Enhancing Predictive Analytics and Deeper Insights</a:t>
            </a:r>
            <a:endParaRPr lang="en-US" sz="2850" dirty="0"/>
          </a:p>
        </p:txBody>
      </p:sp>
      <p:sp>
        <p:nvSpPr>
          <p:cNvPr id="3" name="Text 1"/>
          <p:cNvSpPr/>
          <p:nvPr/>
        </p:nvSpPr>
        <p:spPr>
          <a:xfrm>
            <a:off x="635079" y="1769626"/>
            <a:ext cx="13360241" cy="580549"/>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Our Olympic Games Dashboard is continuously evolving. Future enhancements will focus on incorporating advanced analytical capabilities to provide even richer insights.</a:t>
            </a:r>
            <a:endParaRPr lang="en-US" sz="1400" dirty="0"/>
          </a:p>
        </p:txBody>
      </p:sp>
      <p:sp>
        <p:nvSpPr>
          <p:cNvPr id="4" name="Shape 2"/>
          <p:cNvSpPr/>
          <p:nvPr/>
        </p:nvSpPr>
        <p:spPr>
          <a:xfrm>
            <a:off x="635079" y="2554248"/>
            <a:ext cx="408265" cy="408265"/>
          </a:xfrm>
          <a:prstGeom prst="roundRect">
            <a:avLst>
              <a:gd name="adj" fmla="val 18668"/>
            </a:avLst>
          </a:prstGeom>
          <a:solidFill>
            <a:srgbClr val="D6F5EE"/>
          </a:solidFill>
          <a:ln w="7620">
            <a:solidFill>
              <a:srgbClr val="BCDBD4"/>
            </a:solidFill>
            <a:prstDash val="solid"/>
          </a:ln>
        </p:spPr>
      </p:sp>
      <p:sp>
        <p:nvSpPr>
          <p:cNvPr id="5" name="Text 3"/>
          <p:cNvSpPr/>
          <p:nvPr/>
        </p:nvSpPr>
        <p:spPr>
          <a:xfrm>
            <a:off x="703064" y="2588240"/>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1</a:t>
            </a:r>
            <a:endParaRPr lang="en-US" sz="2100" dirty="0"/>
          </a:p>
        </p:txBody>
      </p:sp>
      <p:sp>
        <p:nvSpPr>
          <p:cNvPr id="6" name="Text 4"/>
          <p:cNvSpPr/>
          <p:nvPr/>
        </p:nvSpPr>
        <p:spPr>
          <a:xfrm>
            <a:off x="1224796" y="2616518"/>
            <a:ext cx="2873216" cy="283488"/>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Predictive Analytics</a:t>
            </a:r>
            <a:endParaRPr lang="en-US" sz="1750" dirty="0"/>
          </a:p>
        </p:txBody>
      </p:sp>
      <p:sp>
        <p:nvSpPr>
          <p:cNvPr id="7" name="Text 5"/>
          <p:cNvSpPr/>
          <p:nvPr/>
        </p:nvSpPr>
        <p:spPr>
          <a:xfrm>
            <a:off x="1224796" y="3008828"/>
            <a:ext cx="12770525" cy="290274"/>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Implement models for forecasting future medal winners and national performance trends.</a:t>
            </a:r>
            <a:endParaRPr lang="en-US" sz="1400" dirty="0"/>
          </a:p>
        </p:txBody>
      </p:sp>
      <p:sp>
        <p:nvSpPr>
          <p:cNvPr id="8" name="Shape 6"/>
          <p:cNvSpPr/>
          <p:nvPr/>
        </p:nvSpPr>
        <p:spPr>
          <a:xfrm>
            <a:off x="635079" y="3662005"/>
            <a:ext cx="408265" cy="408265"/>
          </a:xfrm>
          <a:prstGeom prst="roundRect">
            <a:avLst>
              <a:gd name="adj" fmla="val 18668"/>
            </a:avLst>
          </a:prstGeom>
          <a:solidFill>
            <a:srgbClr val="D6F5EE"/>
          </a:solidFill>
          <a:ln w="7620">
            <a:solidFill>
              <a:srgbClr val="BCDBD4"/>
            </a:solidFill>
            <a:prstDash val="solid"/>
          </a:ln>
        </p:spPr>
      </p:sp>
      <p:sp>
        <p:nvSpPr>
          <p:cNvPr id="9" name="Text 7"/>
          <p:cNvSpPr/>
          <p:nvPr/>
        </p:nvSpPr>
        <p:spPr>
          <a:xfrm>
            <a:off x="703064" y="3695998"/>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2</a:t>
            </a:r>
            <a:endParaRPr lang="en-US" sz="2100" dirty="0"/>
          </a:p>
        </p:txBody>
      </p:sp>
      <p:sp>
        <p:nvSpPr>
          <p:cNvPr id="10" name="Text 8"/>
          <p:cNvSpPr/>
          <p:nvPr/>
        </p:nvSpPr>
        <p:spPr>
          <a:xfrm>
            <a:off x="1224796" y="3724275"/>
            <a:ext cx="5171837" cy="283488"/>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Economic and Demographic Metrics</a:t>
            </a:r>
            <a:endParaRPr lang="en-US" sz="1750" dirty="0"/>
          </a:p>
        </p:txBody>
      </p:sp>
      <p:sp>
        <p:nvSpPr>
          <p:cNvPr id="11" name="Text 9"/>
          <p:cNvSpPr/>
          <p:nvPr/>
        </p:nvSpPr>
        <p:spPr>
          <a:xfrm>
            <a:off x="1224796" y="4116586"/>
            <a:ext cx="12770525" cy="290274"/>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Integrate medals per capita and medals per GDP to provide a broader context for national success.</a:t>
            </a:r>
            <a:endParaRPr lang="en-US" sz="1400" dirty="0"/>
          </a:p>
        </p:txBody>
      </p:sp>
      <p:sp>
        <p:nvSpPr>
          <p:cNvPr id="12" name="Shape 10"/>
          <p:cNvSpPr/>
          <p:nvPr/>
        </p:nvSpPr>
        <p:spPr>
          <a:xfrm>
            <a:off x="635079" y="4769763"/>
            <a:ext cx="408265" cy="408265"/>
          </a:xfrm>
          <a:prstGeom prst="roundRect">
            <a:avLst>
              <a:gd name="adj" fmla="val 18668"/>
            </a:avLst>
          </a:prstGeom>
          <a:solidFill>
            <a:srgbClr val="D6F5EE"/>
          </a:solidFill>
          <a:ln w="7620">
            <a:solidFill>
              <a:srgbClr val="BCDBD4"/>
            </a:solidFill>
            <a:prstDash val="solid"/>
          </a:ln>
        </p:spPr>
      </p:sp>
      <p:sp>
        <p:nvSpPr>
          <p:cNvPr id="13" name="Text 11"/>
          <p:cNvSpPr/>
          <p:nvPr/>
        </p:nvSpPr>
        <p:spPr>
          <a:xfrm>
            <a:off x="703064" y="4803755"/>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3</a:t>
            </a:r>
            <a:endParaRPr lang="en-US" sz="2100" dirty="0"/>
          </a:p>
        </p:txBody>
      </p:sp>
      <p:sp>
        <p:nvSpPr>
          <p:cNvPr id="14" name="Text 12"/>
          <p:cNvSpPr/>
          <p:nvPr/>
        </p:nvSpPr>
        <p:spPr>
          <a:xfrm>
            <a:off x="1224796" y="4832033"/>
            <a:ext cx="4775121" cy="283488"/>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Athlete Performance Progression</a:t>
            </a:r>
            <a:endParaRPr lang="en-US" sz="1750" dirty="0"/>
          </a:p>
        </p:txBody>
      </p:sp>
      <p:sp>
        <p:nvSpPr>
          <p:cNvPr id="15" name="Text 13"/>
          <p:cNvSpPr/>
          <p:nvPr/>
        </p:nvSpPr>
        <p:spPr>
          <a:xfrm>
            <a:off x="1224796" y="5224343"/>
            <a:ext cx="12770525" cy="290274"/>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Track individual athlete performance across multiple Olympic appearances to identify career trajectories.</a:t>
            </a:r>
            <a:endParaRPr lang="en-US" sz="1400" dirty="0"/>
          </a:p>
        </p:txBody>
      </p:sp>
      <p:sp>
        <p:nvSpPr>
          <p:cNvPr id="16" name="Shape 14"/>
          <p:cNvSpPr/>
          <p:nvPr/>
        </p:nvSpPr>
        <p:spPr>
          <a:xfrm>
            <a:off x="635079" y="5877520"/>
            <a:ext cx="408265" cy="408265"/>
          </a:xfrm>
          <a:prstGeom prst="roundRect">
            <a:avLst>
              <a:gd name="adj" fmla="val 18668"/>
            </a:avLst>
          </a:prstGeom>
          <a:solidFill>
            <a:srgbClr val="D6F5EE"/>
          </a:solidFill>
          <a:ln w="7620">
            <a:solidFill>
              <a:srgbClr val="BCDBD4"/>
            </a:solidFill>
            <a:prstDash val="solid"/>
          </a:ln>
        </p:spPr>
      </p:sp>
      <p:sp>
        <p:nvSpPr>
          <p:cNvPr id="17" name="Text 15"/>
          <p:cNvSpPr/>
          <p:nvPr/>
        </p:nvSpPr>
        <p:spPr>
          <a:xfrm>
            <a:off x="703064" y="5911513"/>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4</a:t>
            </a:r>
            <a:endParaRPr lang="en-US" sz="2100" dirty="0"/>
          </a:p>
        </p:txBody>
      </p:sp>
      <p:sp>
        <p:nvSpPr>
          <p:cNvPr id="18" name="Text 16"/>
          <p:cNvSpPr/>
          <p:nvPr/>
        </p:nvSpPr>
        <p:spPr>
          <a:xfrm>
            <a:off x="1224796" y="5939790"/>
            <a:ext cx="4881920" cy="283488"/>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Host-Country Advantage Analysis</a:t>
            </a:r>
            <a:endParaRPr lang="en-US" sz="1750" dirty="0"/>
          </a:p>
        </p:txBody>
      </p:sp>
      <p:sp>
        <p:nvSpPr>
          <p:cNvPr id="19" name="Text 17"/>
          <p:cNvSpPr/>
          <p:nvPr/>
        </p:nvSpPr>
        <p:spPr>
          <a:xfrm>
            <a:off x="1224796" y="6332101"/>
            <a:ext cx="12770525" cy="290274"/>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Explore the impact of hosting the Games on national medal counts and athletic performance.</a:t>
            </a:r>
            <a:endParaRPr lang="en-US" sz="1400" dirty="0"/>
          </a:p>
        </p:txBody>
      </p:sp>
      <p:sp>
        <p:nvSpPr>
          <p:cNvPr id="20" name="Shape 18"/>
          <p:cNvSpPr/>
          <p:nvPr/>
        </p:nvSpPr>
        <p:spPr>
          <a:xfrm>
            <a:off x="635079" y="6985278"/>
            <a:ext cx="408265" cy="408265"/>
          </a:xfrm>
          <a:prstGeom prst="roundRect">
            <a:avLst>
              <a:gd name="adj" fmla="val 18668"/>
            </a:avLst>
          </a:prstGeom>
          <a:solidFill>
            <a:srgbClr val="D6F5EE"/>
          </a:solidFill>
          <a:ln w="7620">
            <a:solidFill>
              <a:srgbClr val="BCDBD4"/>
            </a:solidFill>
            <a:prstDash val="solid"/>
          </a:ln>
        </p:spPr>
      </p:sp>
      <p:sp>
        <p:nvSpPr>
          <p:cNvPr id="21" name="Text 19"/>
          <p:cNvSpPr/>
          <p:nvPr/>
        </p:nvSpPr>
        <p:spPr>
          <a:xfrm>
            <a:off x="703064" y="7019270"/>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5</a:t>
            </a:r>
            <a:endParaRPr lang="en-US" sz="2100" dirty="0"/>
          </a:p>
        </p:txBody>
      </p:sp>
      <p:sp>
        <p:nvSpPr>
          <p:cNvPr id="22" name="Text 20"/>
          <p:cNvSpPr/>
          <p:nvPr/>
        </p:nvSpPr>
        <p:spPr>
          <a:xfrm>
            <a:off x="1224796" y="7047548"/>
            <a:ext cx="2848451" cy="283488"/>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AI-Powered Insights</a:t>
            </a:r>
            <a:endParaRPr lang="en-US" sz="1750" dirty="0"/>
          </a:p>
        </p:txBody>
      </p:sp>
      <p:sp>
        <p:nvSpPr>
          <p:cNvPr id="23" name="Text 21"/>
          <p:cNvSpPr/>
          <p:nvPr/>
        </p:nvSpPr>
        <p:spPr>
          <a:xfrm>
            <a:off x="1224796" y="7439858"/>
            <a:ext cx="12770525" cy="290274"/>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Develop AI-based systems for player comparisons and to calculate medal probability scores.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05319"/>
            <a:ext cx="13042821" cy="1133951"/>
          </a:xfrm>
          <a:prstGeom prst="rect">
            <a:avLst/>
          </a:prstGeom>
          <a:noFill/>
          <a:ln/>
        </p:spPr>
        <p:txBody>
          <a:bodyPr wrap="square" lIns="0" tIns="0" rIns="0" bIns="0" rtlCol="0" anchor="t"/>
          <a:lstStyle/>
          <a:p>
            <a:pPr marL="0" indent="0" algn="l">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Conclusion </a:t>
            </a:r>
            <a:endParaRPr lang="en-US" sz="3550" dirty="0"/>
          </a:p>
        </p:txBody>
      </p:sp>
      <p:sp>
        <p:nvSpPr>
          <p:cNvPr id="4" name="Text 1"/>
          <p:cNvSpPr/>
          <p:nvPr/>
        </p:nvSpPr>
        <p:spPr>
          <a:xfrm>
            <a:off x="793788" y="447770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Olympic Games Dashboard stands as a powerful tool for understanding the intricate world of athletic competition. By centralizing and visualizing diverse data, it transforms raw numbers into compelling narratives of triumph and effort.</a:t>
            </a:r>
            <a:endParaRPr lang="en-US" sz="1750" dirty="0"/>
          </a:p>
        </p:txBody>
      </p:sp>
      <p:sp>
        <p:nvSpPr>
          <p:cNvPr id="5" name="Text 2"/>
          <p:cNvSpPr/>
          <p:nvPr/>
        </p:nvSpPr>
        <p:spPr>
          <a:xfrm>
            <a:off x="979110" y="5998152"/>
            <a:ext cx="12672179" cy="1561246"/>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This dashboard offers a complete 360° view of athlete distribution, country performance, medal counts, and historical trends. It serves as an invaluable resource for analysts, sports researchers, Olympic committees, and enthusiasts seeking to explore Olympic performance in an interactive and meaningful way.</a:t>
            </a:r>
          </a:p>
          <a:p>
            <a:pPr>
              <a:lnSpc>
                <a:spcPts val="2850"/>
              </a:lnSpc>
            </a:pPr>
            <a:endParaRPr lang="en-US" sz="1750" dirty="0">
              <a:solidFill>
                <a:srgbClr val="333F70"/>
              </a:solidFill>
              <a:latin typeface="Open Sans" pitchFamily="34" charset="0"/>
              <a:ea typeface="Open Sans" pitchFamily="34" charset="-122"/>
              <a:cs typeface="Open Sans" pitchFamily="34" charset="-120"/>
            </a:endParaRPr>
          </a:p>
          <a:p>
            <a:pPr lvl="0">
              <a:lnSpc>
                <a:spcPts val="2850"/>
              </a:lnSpc>
              <a:buSzPts val="1100"/>
            </a:pPr>
            <a:r>
              <a:rPr lang="en-US" sz="1750" dirty="0">
                <a:solidFill>
                  <a:srgbClr val="333F70"/>
                </a:solidFill>
                <a:latin typeface="Open Sans" pitchFamily="34" charset="0"/>
                <a:ea typeface="Open Sans" pitchFamily="34" charset="-122"/>
                <a:cs typeface="Open Sans" pitchFamily="34" charset="-120"/>
              </a:rPr>
              <a:t>.</a:t>
            </a:r>
          </a:p>
          <a:p>
            <a:pPr marL="0" indent="0" algn="l">
              <a:lnSpc>
                <a:spcPts val="2850"/>
              </a:lnSpc>
              <a:buNone/>
            </a:pPr>
            <a:endParaRPr lang="en-US" sz="1750" dirty="0">
              <a:solidFill>
                <a:srgbClr val="333F70"/>
              </a:solidFill>
              <a:latin typeface="Open Sans" pitchFamily="34" charset="0"/>
              <a:ea typeface="Open Sans" pitchFamily="34" charset="-122"/>
              <a:cs typeface="Open Sans" pitchFamily="34" charset="-120"/>
            </a:endParaRPr>
          </a:p>
          <a:p>
            <a:pPr marL="0" indent="0" algn="l">
              <a:lnSpc>
                <a:spcPts val="2850"/>
              </a:lnSpc>
              <a:buNone/>
            </a:pPr>
            <a:endParaRPr lang="en-US" sz="1750" dirty="0">
              <a:solidFill>
                <a:srgbClr val="333F70"/>
              </a:solidFill>
              <a:latin typeface="Open Sans" pitchFamily="34" charset="0"/>
              <a:ea typeface="Open Sans" pitchFamily="34" charset="-122"/>
              <a:cs typeface="Open Sans" pitchFamily="34" charset="-120"/>
            </a:endParaRPr>
          </a:p>
          <a:p>
            <a:pPr marL="0" indent="0" algn="l">
              <a:lnSpc>
                <a:spcPts val="2850"/>
              </a:lnSpc>
              <a:buNone/>
            </a:pPr>
            <a:endParaRPr lang="en-US" sz="1750" dirty="0"/>
          </a:p>
        </p:txBody>
      </p:sp>
      <p:sp>
        <p:nvSpPr>
          <p:cNvPr id="6" name="Shape 3"/>
          <p:cNvSpPr/>
          <p:nvPr/>
        </p:nvSpPr>
        <p:spPr>
          <a:xfrm>
            <a:off x="793790" y="5960388"/>
            <a:ext cx="30480" cy="1599009"/>
          </a:xfrm>
          <a:prstGeom prst="rect">
            <a:avLst/>
          </a:prstGeom>
          <a:solidFill>
            <a:srgbClr val="26A688"/>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887C2-AB3A-DD03-7B49-926279E021DD}"/>
              </a:ext>
            </a:extLst>
          </p:cNvPr>
          <p:cNvSpPr txBox="1"/>
          <p:nvPr/>
        </p:nvSpPr>
        <p:spPr>
          <a:xfrm>
            <a:off x="4204010" y="2642839"/>
            <a:ext cx="5347939" cy="1569660"/>
          </a:xfrm>
          <a:prstGeom prst="rect">
            <a:avLst/>
          </a:prstGeom>
          <a:noFill/>
        </p:spPr>
        <p:txBody>
          <a:bodyPr wrap="none" rtlCol="0">
            <a:spAutoFit/>
          </a:bodyPr>
          <a:lstStyle/>
          <a:p>
            <a:r>
              <a:rPr lang="en-US" sz="9600" dirty="0"/>
              <a:t>Thank you</a:t>
            </a:r>
            <a:endParaRPr lang="en-IN" sz="9600" dirty="0"/>
          </a:p>
        </p:txBody>
      </p:sp>
    </p:spTree>
    <p:extLst>
      <p:ext uri="{BB962C8B-B14F-4D97-AF65-F5344CB8AC3E}">
        <p14:creationId xmlns:p14="http://schemas.microsoft.com/office/powerpoint/2010/main" val="3055398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TotalTime>
  <Words>796</Words>
  <Application>Microsoft Office PowerPoint</Application>
  <PresentationFormat>Custom</PresentationFormat>
  <Paragraphs>84</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Unbounded Bold</vt:lpstr>
      <vt:lpstr>Calibri Light</vt:lpstr>
      <vt:lpstr>Open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sanja</dc:creator>
  <cp:lastModifiedBy>sanjaykurubas07@gmail.com</cp:lastModifiedBy>
  <cp:revision>3</cp:revision>
  <dcterms:created xsi:type="dcterms:W3CDTF">2025-11-25T04:36:19Z</dcterms:created>
  <dcterms:modified xsi:type="dcterms:W3CDTF">2025-11-25T14:39:10Z</dcterms:modified>
</cp:coreProperties>
</file>